
<file path=[Content_Types].xml><?xml version="1.0" encoding="utf-8"?>
<Types xmlns="http://schemas.openxmlformats.org/package/2006/content-types">
  <Default Extension="xml" ContentType="application/xml"/>
  <Default Extension="jpeg" ContentType="image/jpeg"/>
  <Default Extension="mp3" ContentType="audio/unknown"/>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charts/chart4.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2"/>
  </p:notesMasterIdLst>
  <p:handoutMasterIdLst>
    <p:handoutMasterId r:id="rId73"/>
  </p:handoutMasterIdLst>
  <p:sldIdLst>
    <p:sldId id="256" r:id="rId2"/>
    <p:sldId id="661" r:id="rId3"/>
    <p:sldId id="377" r:id="rId4"/>
    <p:sldId id="327" r:id="rId5"/>
    <p:sldId id="660" r:id="rId6"/>
    <p:sldId id="321" r:id="rId7"/>
    <p:sldId id="380" r:id="rId8"/>
    <p:sldId id="379" r:id="rId9"/>
    <p:sldId id="382" r:id="rId10"/>
    <p:sldId id="381" r:id="rId11"/>
    <p:sldId id="329" r:id="rId12"/>
    <p:sldId id="326" r:id="rId13"/>
    <p:sldId id="502" r:id="rId14"/>
    <p:sldId id="607" r:id="rId15"/>
    <p:sldId id="482" r:id="rId16"/>
    <p:sldId id="362" r:id="rId17"/>
    <p:sldId id="410" r:id="rId18"/>
    <p:sldId id="488" r:id="rId19"/>
    <p:sldId id="491" r:id="rId20"/>
    <p:sldId id="630" r:id="rId21"/>
    <p:sldId id="493" r:id="rId22"/>
    <p:sldId id="494" r:id="rId23"/>
    <p:sldId id="504" r:id="rId24"/>
    <p:sldId id="506" r:id="rId25"/>
    <p:sldId id="507" r:id="rId26"/>
    <p:sldId id="369" r:id="rId27"/>
    <p:sldId id="509" r:id="rId28"/>
    <p:sldId id="414" r:id="rId29"/>
    <p:sldId id="629" r:id="rId30"/>
    <p:sldId id="351" r:id="rId31"/>
    <p:sldId id="620" r:id="rId32"/>
    <p:sldId id="621" r:id="rId33"/>
    <p:sldId id="510" r:id="rId34"/>
    <p:sldId id="580" r:id="rId35"/>
    <p:sldId id="670" r:id="rId36"/>
    <p:sldId id="623" r:id="rId37"/>
    <p:sldId id="672" r:id="rId38"/>
    <p:sldId id="360" r:id="rId39"/>
    <p:sldId id="608" r:id="rId40"/>
    <p:sldId id="609" r:id="rId41"/>
    <p:sldId id="641" r:id="rId42"/>
    <p:sldId id="611" r:id="rId43"/>
    <p:sldId id="671" r:id="rId44"/>
    <p:sldId id="551" r:id="rId45"/>
    <p:sldId id="353" r:id="rId46"/>
    <p:sldId id="624" r:id="rId47"/>
    <p:sldId id="625" r:id="rId48"/>
    <p:sldId id="637" r:id="rId49"/>
    <p:sldId id="626" r:id="rId50"/>
    <p:sldId id="537" r:id="rId51"/>
    <p:sldId id="640" r:id="rId52"/>
    <p:sldId id="598" r:id="rId53"/>
    <p:sldId id="599" r:id="rId54"/>
    <p:sldId id="600" r:id="rId55"/>
    <p:sldId id="650" r:id="rId56"/>
    <p:sldId id="602" r:id="rId57"/>
    <p:sldId id="663" r:id="rId58"/>
    <p:sldId id="634" r:id="rId59"/>
    <p:sldId id="522" r:id="rId60"/>
    <p:sldId id="519" r:id="rId61"/>
    <p:sldId id="520" r:id="rId62"/>
    <p:sldId id="518" r:id="rId63"/>
    <p:sldId id="499" r:id="rId64"/>
    <p:sldId id="604" r:id="rId65"/>
    <p:sldId id="335" r:id="rId66"/>
    <p:sldId id="649" r:id="rId67"/>
    <p:sldId id="646" r:id="rId68"/>
    <p:sldId id="618" r:id="rId69"/>
    <p:sldId id="576" r:id="rId70"/>
    <p:sldId id="278"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3" orient="horz" pos="2121">
          <p15:clr>
            <a:srgbClr val="A4A3A4"/>
          </p15:clr>
        </p15:guide>
        <p15:guide id="4" pos="310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oerries" initials="b" lastIdx="25" clrIdx="0"/>
  <p:cmAuthor id="1" name="Claire Hendrisch"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CC006A"/>
    <a:srgbClr val="F8D017"/>
    <a:srgbClr val="609441"/>
    <a:srgbClr val="EBF2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52" autoAdjust="0"/>
    <p:restoredTop sz="79425" autoAdjust="0"/>
  </p:normalViewPr>
  <p:slideViewPr>
    <p:cSldViewPr snapToGrid="0" showGuides="1">
      <p:cViewPr>
        <p:scale>
          <a:sx n="100" d="100"/>
          <a:sy n="100" d="100"/>
        </p:scale>
        <p:origin x="-3408" y="-1384"/>
      </p:cViewPr>
      <p:guideLst>
        <p:guide orient="horz" pos="2160"/>
        <p:guide orient="horz" pos="2121"/>
        <p:guide pos="2880"/>
        <p:guide pos="3100"/>
      </p:guideLst>
    </p:cSldViewPr>
  </p:slideViewPr>
  <p:outlineViewPr>
    <p:cViewPr>
      <p:scale>
        <a:sx n="33" d="100"/>
        <a:sy n="33" d="100"/>
      </p:scale>
      <p:origin x="0" y="0"/>
    </p:cViewPr>
  </p:outlineViewPr>
  <p:notesTextViewPr>
    <p:cViewPr>
      <p:scale>
        <a:sx n="1" d="1"/>
        <a:sy n="1" d="1"/>
      </p:scale>
      <p:origin x="0" y="0"/>
    </p:cViewPr>
  </p:notesTextViewPr>
  <p:sorterViewPr>
    <p:cViewPr>
      <p:scale>
        <a:sx n="72" d="100"/>
        <a:sy n="72" d="100"/>
      </p:scale>
      <p:origin x="0" y="0"/>
    </p:cViewPr>
  </p:sorterViewPr>
  <p:notesViewPr>
    <p:cSldViewPr snapToGrid="0">
      <p:cViewPr varScale="1">
        <p:scale>
          <a:sx n="88" d="100"/>
          <a:sy n="88" d="100"/>
        </p:scale>
        <p:origin x="-387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commentAuthors" Target="commentAuthors.xml"/><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Tabelle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Tabelle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Tabelle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Tabelle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a:defRPr sz="1800"/>
            </a:pPr>
            <a:r>
              <a:rPr lang="de-DE" sz="1800" dirty="0" smtClean="0"/>
              <a:t>Stunden Schlaf</a:t>
            </a:r>
            <a:r>
              <a:rPr lang="de-DE" sz="1800" baseline="0" dirty="0" smtClean="0"/>
              <a:t> pro </a:t>
            </a:r>
            <a:r>
              <a:rPr lang="de-DE" sz="1800" dirty="0" smtClean="0"/>
              <a:t>Nacht</a:t>
            </a:r>
            <a:endParaRPr lang="de-DE" sz="1800" dirty="0"/>
          </a:p>
        </c:rich>
      </c:tx>
      <c:layout>
        <c:manualLayout>
          <c:xMode val="edge"/>
          <c:yMode val="edge"/>
          <c:x val="0.366917968383914"/>
          <c:y val="0.0323672142467316"/>
        </c:manualLayout>
      </c:layout>
      <c:overlay val="0"/>
    </c:title>
    <c:autoTitleDeleted val="0"/>
    <c:plotArea>
      <c:layout/>
      <c:barChart>
        <c:barDir val="col"/>
        <c:grouping val="clustered"/>
        <c:varyColors val="0"/>
        <c:ser>
          <c:idx val="0"/>
          <c:order val="0"/>
          <c:tx>
            <c:strRef>
              <c:f>Blatt1!$B$1</c:f>
              <c:strCache>
                <c:ptCount val="1"/>
                <c:pt idx="0">
                  <c:v>Frauen</c:v>
                </c:pt>
              </c:strCache>
            </c:strRef>
          </c:tx>
          <c:invertIfNegative val="0"/>
          <c:cat>
            <c:numRef>
              <c:f>Blatt1!$A$2:$A$13</c:f>
              <c:numCache>
                <c:formatCode>General</c:formatCode>
                <c:ptCount val="12"/>
                <c:pt idx="0">
                  <c:v>1.0</c:v>
                </c:pt>
                <c:pt idx="1">
                  <c:v>2.0</c:v>
                </c:pt>
                <c:pt idx="2">
                  <c:v>3.0</c:v>
                </c:pt>
                <c:pt idx="3">
                  <c:v>4.0</c:v>
                </c:pt>
                <c:pt idx="4">
                  <c:v>5.0</c:v>
                </c:pt>
                <c:pt idx="5">
                  <c:v>6.0</c:v>
                </c:pt>
                <c:pt idx="6">
                  <c:v>7.0</c:v>
                </c:pt>
                <c:pt idx="7">
                  <c:v>8.0</c:v>
                </c:pt>
                <c:pt idx="8">
                  <c:v>9.0</c:v>
                </c:pt>
                <c:pt idx="9">
                  <c:v>10.0</c:v>
                </c:pt>
                <c:pt idx="10">
                  <c:v>11.0</c:v>
                </c:pt>
                <c:pt idx="11">
                  <c:v>12.0</c:v>
                </c:pt>
              </c:numCache>
            </c:numRef>
          </c:cat>
          <c:val>
            <c:numRef>
              <c:f>Blatt1!$B$2:$B$13</c:f>
              <c:numCache>
                <c:formatCode>General</c:formatCode>
                <c:ptCount val="12"/>
                <c:pt idx="0">
                  <c:v>0.0</c:v>
                </c:pt>
                <c:pt idx="1">
                  <c:v>0.0</c:v>
                </c:pt>
                <c:pt idx="2">
                  <c:v>0.4</c:v>
                </c:pt>
                <c:pt idx="3">
                  <c:v>3.2</c:v>
                </c:pt>
                <c:pt idx="4">
                  <c:v>9.1</c:v>
                </c:pt>
                <c:pt idx="5">
                  <c:v>26.9</c:v>
                </c:pt>
                <c:pt idx="6">
                  <c:v>33.4</c:v>
                </c:pt>
                <c:pt idx="7">
                  <c:v>20.2</c:v>
                </c:pt>
                <c:pt idx="8">
                  <c:v>4.7</c:v>
                </c:pt>
                <c:pt idx="9">
                  <c:v>1.700000000000011</c:v>
                </c:pt>
                <c:pt idx="10">
                  <c:v>0.0</c:v>
                </c:pt>
                <c:pt idx="11">
                  <c:v>0.2</c:v>
                </c:pt>
              </c:numCache>
            </c:numRef>
          </c:val>
        </c:ser>
        <c:ser>
          <c:idx val="1"/>
          <c:order val="1"/>
          <c:tx>
            <c:strRef>
              <c:f>Blatt1!$C$1</c:f>
              <c:strCache>
                <c:ptCount val="1"/>
                <c:pt idx="0">
                  <c:v>Männer</c:v>
                </c:pt>
              </c:strCache>
            </c:strRef>
          </c:tx>
          <c:invertIfNegative val="0"/>
          <c:cat>
            <c:numRef>
              <c:f>Blatt1!$A$2:$A$13</c:f>
              <c:numCache>
                <c:formatCode>General</c:formatCode>
                <c:ptCount val="12"/>
                <c:pt idx="0">
                  <c:v>1.0</c:v>
                </c:pt>
                <c:pt idx="1">
                  <c:v>2.0</c:v>
                </c:pt>
                <c:pt idx="2">
                  <c:v>3.0</c:v>
                </c:pt>
                <c:pt idx="3">
                  <c:v>4.0</c:v>
                </c:pt>
                <c:pt idx="4">
                  <c:v>5.0</c:v>
                </c:pt>
                <c:pt idx="5">
                  <c:v>6.0</c:v>
                </c:pt>
                <c:pt idx="6">
                  <c:v>7.0</c:v>
                </c:pt>
                <c:pt idx="7">
                  <c:v>8.0</c:v>
                </c:pt>
                <c:pt idx="8">
                  <c:v>9.0</c:v>
                </c:pt>
                <c:pt idx="9">
                  <c:v>10.0</c:v>
                </c:pt>
                <c:pt idx="10">
                  <c:v>11.0</c:v>
                </c:pt>
                <c:pt idx="11">
                  <c:v>12.0</c:v>
                </c:pt>
              </c:numCache>
            </c:numRef>
          </c:cat>
          <c:val>
            <c:numRef>
              <c:f>Blatt1!$C$2:$C$13</c:f>
              <c:numCache>
                <c:formatCode>General</c:formatCode>
                <c:ptCount val="12"/>
                <c:pt idx="0">
                  <c:v>0.0</c:v>
                </c:pt>
                <c:pt idx="1">
                  <c:v>0.2</c:v>
                </c:pt>
                <c:pt idx="2">
                  <c:v>0.700000000000003</c:v>
                </c:pt>
                <c:pt idx="3">
                  <c:v>2.3</c:v>
                </c:pt>
                <c:pt idx="4">
                  <c:v>8.6</c:v>
                </c:pt>
                <c:pt idx="5">
                  <c:v>28.9</c:v>
                </c:pt>
                <c:pt idx="6">
                  <c:v>35.3</c:v>
                </c:pt>
                <c:pt idx="7">
                  <c:v>18.5</c:v>
                </c:pt>
                <c:pt idx="8">
                  <c:v>4.0</c:v>
                </c:pt>
                <c:pt idx="9">
                  <c:v>1.4</c:v>
                </c:pt>
                <c:pt idx="10">
                  <c:v>0.0</c:v>
                </c:pt>
                <c:pt idx="11">
                  <c:v>0.0</c:v>
                </c:pt>
              </c:numCache>
            </c:numRef>
          </c:val>
        </c:ser>
        <c:dLbls>
          <c:showLegendKey val="0"/>
          <c:showVal val="0"/>
          <c:showCatName val="0"/>
          <c:showSerName val="0"/>
          <c:showPercent val="0"/>
          <c:showBubbleSize val="0"/>
        </c:dLbls>
        <c:gapWidth val="150"/>
        <c:axId val="2129283064"/>
        <c:axId val="2129286040"/>
      </c:barChart>
      <c:catAx>
        <c:axId val="2129283064"/>
        <c:scaling>
          <c:orientation val="minMax"/>
        </c:scaling>
        <c:delete val="0"/>
        <c:axPos val="b"/>
        <c:numFmt formatCode="General" sourceLinked="1"/>
        <c:majorTickMark val="none"/>
        <c:minorTickMark val="none"/>
        <c:tickLblPos val="nextTo"/>
        <c:crossAx val="2129286040"/>
        <c:crosses val="autoZero"/>
        <c:auto val="1"/>
        <c:lblAlgn val="ctr"/>
        <c:lblOffset val="100"/>
        <c:noMultiLvlLbl val="0"/>
      </c:catAx>
      <c:valAx>
        <c:axId val="2129286040"/>
        <c:scaling>
          <c:orientation val="minMax"/>
        </c:scaling>
        <c:delete val="0"/>
        <c:axPos val="l"/>
        <c:majorGridlines/>
        <c:title>
          <c:tx>
            <c:rich>
              <a:bodyPr/>
              <a:lstStyle/>
              <a:p>
                <a:pPr>
                  <a:defRPr/>
                </a:pPr>
                <a:r>
                  <a:rPr lang="de-DE" dirty="0" smtClean="0"/>
                  <a:t>Anteil der Bevölkerung </a:t>
                </a:r>
              </a:p>
              <a:p>
                <a:pPr>
                  <a:defRPr/>
                </a:pPr>
                <a:r>
                  <a:rPr lang="de-DE" dirty="0" smtClean="0"/>
                  <a:t>in %</a:t>
                </a:r>
                <a:endParaRPr lang="de-DE" dirty="0"/>
              </a:p>
            </c:rich>
          </c:tx>
          <c:layout>
            <c:manualLayout>
              <c:xMode val="edge"/>
              <c:yMode val="edge"/>
              <c:x val="0.0374316250810523"/>
              <c:y val="0.0554654001666222"/>
            </c:manualLayout>
          </c:layout>
          <c:overlay val="0"/>
        </c:title>
        <c:numFmt formatCode="General" sourceLinked="1"/>
        <c:majorTickMark val="none"/>
        <c:minorTickMark val="none"/>
        <c:tickLblPos val="nextTo"/>
        <c:crossAx val="2129283064"/>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de-DE" sz="1600" dirty="0" smtClean="0"/>
              <a:t>Am</a:t>
            </a:r>
            <a:r>
              <a:rPr lang="de-DE" sz="1600" baseline="0" dirty="0" smtClean="0"/>
              <a:t> Steuer eingeschlafen</a:t>
            </a:r>
            <a:endParaRPr lang="de-DE" sz="1600" dirty="0"/>
          </a:p>
        </c:rich>
      </c:tx>
      <c:layout>
        <c:manualLayout>
          <c:xMode val="edge"/>
          <c:yMode val="edge"/>
          <c:x val="0.664809820022702"/>
          <c:y val="0.0356943350748089"/>
        </c:manualLayout>
      </c:layout>
      <c:overlay val="1"/>
    </c:title>
    <c:autoTitleDeleted val="0"/>
    <c:plotArea>
      <c:layout>
        <c:manualLayout>
          <c:layoutTarget val="inner"/>
          <c:xMode val="edge"/>
          <c:yMode val="edge"/>
          <c:x val="0.0842709225778429"/>
          <c:y val="0.0364389186431369"/>
          <c:w val="0.865033964962453"/>
          <c:h val="0.744717856609091"/>
        </c:manualLayout>
      </c:layout>
      <c:barChart>
        <c:barDir val="col"/>
        <c:grouping val="clustered"/>
        <c:varyColors val="0"/>
        <c:ser>
          <c:idx val="0"/>
          <c:order val="0"/>
          <c:tx>
            <c:strRef>
              <c:f>Tabelle1!$B$1</c:f>
              <c:strCache>
                <c:ptCount val="1"/>
                <c:pt idx="0">
                  <c:v>Falling asleep at wheel</c:v>
                </c:pt>
              </c:strCache>
            </c:strRef>
          </c:tx>
          <c:invertIfNegative val="0"/>
          <c:dPt>
            <c:idx val="10"/>
            <c:invertIfNegative val="0"/>
            <c:bubble3D val="0"/>
            <c:spPr>
              <a:solidFill>
                <a:schemeClr val="accent3"/>
              </a:solidFill>
            </c:spPr>
          </c:dPt>
          <c:dLbls>
            <c:dLbl>
              <c:idx val="10"/>
              <c:layout>
                <c:manualLayout>
                  <c:x val="0.00279661055205205"/>
                  <c:y val="-0.0475924467664118"/>
                </c:manualLayout>
              </c:layout>
              <c:tx>
                <c:rich>
                  <a:bodyPr/>
                  <a:lstStyle/>
                  <a:p>
                    <a:pPr>
                      <a:defRPr sz="1600"/>
                    </a:pPr>
                    <a:r>
                      <a:rPr lang="en-US" sz="1600" dirty="0" smtClean="0"/>
                      <a:t>17,1 %</a:t>
                    </a:r>
                    <a:endParaRPr lang="en-US" sz="1600" dirty="0"/>
                  </a:p>
                </c:rich>
              </c:tx>
              <c:sp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Tabelle1!$A$2:$A$19</c:f>
              <c:strCache>
                <c:ptCount val="18"/>
                <c:pt idx="0">
                  <c:v>Niederlande</c:v>
                </c:pt>
                <c:pt idx="1">
                  <c:v>Österreich</c:v>
                </c:pt>
                <c:pt idx="2">
                  <c:v>Estland</c:v>
                </c:pt>
                <c:pt idx="3">
                  <c:v>Portugal</c:v>
                </c:pt>
                <c:pt idx="4">
                  <c:v>Belgien</c:v>
                </c:pt>
                <c:pt idx="5">
                  <c:v>Polen</c:v>
                </c:pt>
                <c:pt idx="6">
                  <c:v>Frankreich</c:v>
                </c:pt>
                <c:pt idx="7">
                  <c:v>Litauen</c:v>
                </c:pt>
                <c:pt idx="8">
                  <c:v>Griechenland</c:v>
                </c:pt>
                <c:pt idx="9">
                  <c:v>Rumänien</c:v>
                </c:pt>
                <c:pt idx="10">
                  <c:v>Deutschland</c:v>
                </c:pt>
                <c:pt idx="11">
                  <c:v>Serbien</c:v>
                </c:pt>
                <c:pt idx="12">
                  <c:v>Schweden</c:v>
                </c:pt>
                <c:pt idx="13">
                  <c:v>Island</c:v>
                </c:pt>
                <c:pt idx="14">
                  <c:v>Italien</c:v>
                </c:pt>
                <c:pt idx="15">
                  <c:v>Türkei</c:v>
                </c:pt>
                <c:pt idx="16">
                  <c:v>Slowenien</c:v>
                </c:pt>
                <c:pt idx="17">
                  <c:v>Kroatien</c:v>
                </c:pt>
              </c:strCache>
            </c:strRef>
          </c:cat>
          <c:val>
            <c:numRef>
              <c:f>Tabelle1!$B$2:$B$19</c:f>
              <c:numCache>
                <c:formatCode>General</c:formatCode>
                <c:ptCount val="18"/>
                <c:pt idx="0">
                  <c:v>34.7</c:v>
                </c:pt>
                <c:pt idx="1">
                  <c:v>34.2</c:v>
                </c:pt>
                <c:pt idx="2">
                  <c:v>26.3</c:v>
                </c:pt>
                <c:pt idx="3">
                  <c:v>22.3</c:v>
                </c:pt>
                <c:pt idx="4">
                  <c:v>21.9</c:v>
                </c:pt>
                <c:pt idx="5">
                  <c:v>20.7</c:v>
                </c:pt>
                <c:pt idx="6">
                  <c:v>19.3</c:v>
                </c:pt>
                <c:pt idx="7">
                  <c:v>18.3</c:v>
                </c:pt>
                <c:pt idx="8">
                  <c:v>17.4</c:v>
                </c:pt>
                <c:pt idx="9">
                  <c:v>17.2</c:v>
                </c:pt>
                <c:pt idx="10">
                  <c:v>17.1</c:v>
                </c:pt>
                <c:pt idx="11">
                  <c:v>16.8</c:v>
                </c:pt>
                <c:pt idx="12">
                  <c:v>12.7</c:v>
                </c:pt>
                <c:pt idx="13">
                  <c:v>12.4</c:v>
                </c:pt>
                <c:pt idx="14">
                  <c:v>11.8</c:v>
                </c:pt>
                <c:pt idx="15">
                  <c:v>11.6</c:v>
                </c:pt>
                <c:pt idx="16">
                  <c:v>10.2</c:v>
                </c:pt>
                <c:pt idx="17">
                  <c:v>6.1</c:v>
                </c:pt>
              </c:numCache>
            </c:numRef>
          </c:val>
        </c:ser>
        <c:ser>
          <c:idx val="1"/>
          <c:order val="1"/>
          <c:tx>
            <c:strRef>
              <c:f>Tabelle1!$C$1</c:f>
              <c:strCache>
                <c:ptCount val="1"/>
                <c:pt idx="0">
                  <c:v>Spalte1</c:v>
                </c:pt>
              </c:strCache>
            </c:strRef>
          </c:tx>
          <c:invertIfNegative val="0"/>
          <c:cat>
            <c:strRef>
              <c:f>Tabelle1!$A$2:$A$19</c:f>
              <c:strCache>
                <c:ptCount val="18"/>
                <c:pt idx="0">
                  <c:v>Niederlande</c:v>
                </c:pt>
                <c:pt idx="1">
                  <c:v>Österreich</c:v>
                </c:pt>
                <c:pt idx="2">
                  <c:v>Estland</c:v>
                </c:pt>
                <c:pt idx="3">
                  <c:v>Portugal</c:v>
                </c:pt>
                <c:pt idx="4">
                  <c:v>Belgien</c:v>
                </c:pt>
                <c:pt idx="5">
                  <c:v>Polen</c:v>
                </c:pt>
                <c:pt idx="6">
                  <c:v>Frankreich</c:v>
                </c:pt>
                <c:pt idx="7">
                  <c:v>Litauen</c:v>
                </c:pt>
                <c:pt idx="8">
                  <c:v>Griechenland</c:v>
                </c:pt>
                <c:pt idx="9">
                  <c:v>Rumänien</c:v>
                </c:pt>
                <c:pt idx="10">
                  <c:v>Deutschland</c:v>
                </c:pt>
                <c:pt idx="11">
                  <c:v>Serbien</c:v>
                </c:pt>
                <c:pt idx="12">
                  <c:v>Schweden</c:v>
                </c:pt>
                <c:pt idx="13">
                  <c:v>Island</c:v>
                </c:pt>
                <c:pt idx="14">
                  <c:v>Italien</c:v>
                </c:pt>
                <c:pt idx="15">
                  <c:v>Türkei</c:v>
                </c:pt>
                <c:pt idx="16">
                  <c:v>Slowenien</c:v>
                </c:pt>
                <c:pt idx="17">
                  <c:v>Kroatien</c:v>
                </c:pt>
              </c:strCache>
            </c:strRef>
          </c:cat>
          <c:val>
            <c:numRef>
              <c:f>Tabelle1!$C$2:$C$19</c:f>
              <c:numCache>
                <c:formatCode>General</c:formatCode>
                <c:ptCount val="18"/>
              </c:numCache>
            </c:numRef>
          </c:val>
        </c:ser>
        <c:dLbls>
          <c:showLegendKey val="0"/>
          <c:showVal val="0"/>
          <c:showCatName val="0"/>
          <c:showSerName val="0"/>
          <c:showPercent val="0"/>
          <c:showBubbleSize val="0"/>
        </c:dLbls>
        <c:gapWidth val="150"/>
        <c:axId val="2131194904"/>
        <c:axId val="2131197912"/>
      </c:barChart>
      <c:catAx>
        <c:axId val="2131194904"/>
        <c:scaling>
          <c:orientation val="minMax"/>
        </c:scaling>
        <c:delete val="0"/>
        <c:axPos val="b"/>
        <c:numFmt formatCode="General" sourceLinked="0"/>
        <c:majorTickMark val="out"/>
        <c:minorTickMark val="none"/>
        <c:tickLblPos val="nextTo"/>
        <c:txPr>
          <a:bodyPr/>
          <a:lstStyle/>
          <a:p>
            <a:pPr>
              <a:defRPr sz="1200"/>
            </a:pPr>
            <a:endParaRPr lang="de-DE"/>
          </a:p>
        </c:txPr>
        <c:crossAx val="2131197912"/>
        <c:crosses val="autoZero"/>
        <c:auto val="1"/>
        <c:lblAlgn val="ctr"/>
        <c:lblOffset val="100"/>
        <c:noMultiLvlLbl val="0"/>
      </c:catAx>
      <c:valAx>
        <c:axId val="2131197912"/>
        <c:scaling>
          <c:orientation val="minMax"/>
        </c:scaling>
        <c:delete val="0"/>
        <c:axPos val="l"/>
        <c:majorGridlines/>
        <c:numFmt formatCode="General" sourceLinked="1"/>
        <c:majorTickMark val="out"/>
        <c:minorTickMark val="none"/>
        <c:tickLblPos val="nextTo"/>
        <c:txPr>
          <a:bodyPr/>
          <a:lstStyle/>
          <a:p>
            <a:pPr>
              <a:defRPr sz="1600"/>
            </a:pPr>
            <a:endParaRPr lang="de-DE"/>
          </a:p>
        </c:txPr>
        <c:crossAx val="2131194904"/>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Unfall-Risiko</c:v>
                </c:pt>
              </c:strCache>
            </c:strRef>
          </c:tx>
          <c:invertIfNegative val="0"/>
          <c:dLbls>
            <c:spPr>
              <a:noFill/>
              <a:ln>
                <a:noFill/>
              </a:ln>
              <a:effectLst/>
            </c:spPr>
            <c:txPr>
              <a:bodyPr/>
              <a:lstStyle/>
              <a:p>
                <a:pPr>
                  <a:defRPr sz="1600"/>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4"/>
                <c:pt idx="0">
                  <c:v>4:00 oder weniger</c:v>
                </c:pt>
                <c:pt idx="1">
                  <c:v>4:00-4:59</c:v>
                </c:pt>
                <c:pt idx="2">
                  <c:v>5:00-5:59</c:v>
                </c:pt>
                <c:pt idx="3">
                  <c:v>6:00-6:59</c:v>
                </c:pt>
              </c:strCache>
            </c:strRef>
          </c:cat>
          <c:val>
            <c:numRef>
              <c:f>Tabelle1!$B$2:$B$5</c:f>
              <c:numCache>
                <c:formatCode>General</c:formatCode>
                <c:ptCount val="4"/>
                <c:pt idx="0">
                  <c:v>11.5</c:v>
                </c:pt>
                <c:pt idx="1">
                  <c:v>4.3</c:v>
                </c:pt>
                <c:pt idx="2">
                  <c:v>1.9</c:v>
                </c:pt>
                <c:pt idx="3">
                  <c:v>1.3</c:v>
                </c:pt>
              </c:numCache>
            </c:numRef>
          </c:val>
        </c:ser>
        <c:dLbls>
          <c:showLegendKey val="0"/>
          <c:showVal val="0"/>
          <c:showCatName val="0"/>
          <c:showSerName val="0"/>
          <c:showPercent val="0"/>
          <c:showBubbleSize val="0"/>
        </c:dLbls>
        <c:gapWidth val="150"/>
        <c:axId val="2131431080"/>
        <c:axId val="2131436776"/>
      </c:barChart>
      <c:catAx>
        <c:axId val="2131431080"/>
        <c:scaling>
          <c:orientation val="minMax"/>
        </c:scaling>
        <c:delete val="0"/>
        <c:axPos val="b"/>
        <c:title>
          <c:tx>
            <c:rich>
              <a:bodyPr/>
              <a:lstStyle/>
              <a:p>
                <a:pPr>
                  <a:defRPr lang="de-DE" sz="1600" noProof="0"/>
                </a:pPr>
                <a:r>
                  <a:rPr lang="de-DE" sz="1600" noProof="0" dirty="0" smtClean="0"/>
                  <a:t>Gesamtzahl der Schlafstunden in den letzten 24 Stunden</a:t>
                </a:r>
                <a:endParaRPr lang="de-DE" sz="1600" noProof="0" dirty="0"/>
              </a:p>
            </c:rich>
          </c:tx>
          <c:layout>
            <c:manualLayout>
              <c:xMode val="edge"/>
              <c:yMode val="edge"/>
              <c:x val="0.188901654082372"/>
              <c:y val="0.908705197386515"/>
            </c:manualLayout>
          </c:layout>
          <c:overlay val="0"/>
        </c:title>
        <c:numFmt formatCode="General" sourceLinked="0"/>
        <c:majorTickMark val="out"/>
        <c:minorTickMark val="none"/>
        <c:tickLblPos val="nextTo"/>
        <c:txPr>
          <a:bodyPr/>
          <a:lstStyle/>
          <a:p>
            <a:pPr>
              <a:defRPr sz="1600"/>
            </a:pPr>
            <a:endParaRPr lang="de-DE"/>
          </a:p>
        </c:txPr>
        <c:crossAx val="2131436776"/>
        <c:crosses val="autoZero"/>
        <c:auto val="1"/>
        <c:lblAlgn val="ctr"/>
        <c:lblOffset val="100"/>
        <c:noMultiLvlLbl val="0"/>
      </c:catAx>
      <c:valAx>
        <c:axId val="2131436776"/>
        <c:scaling>
          <c:orientation val="minMax"/>
        </c:scaling>
        <c:delete val="0"/>
        <c:axPos val="l"/>
        <c:majorGridlines/>
        <c:title>
          <c:tx>
            <c:rich>
              <a:bodyPr rot="-5400000" vert="horz"/>
              <a:lstStyle/>
              <a:p>
                <a:pPr>
                  <a:defRPr sz="1600"/>
                </a:pPr>
                <a:r>
                  <a:rPr lang="de-DE" sz="1600" dirty="0" smtClean="0"/>
                  <a:t>Unfallrisiko (Odds Ratio)</a:t>
                </a:r>
                <a:endParaRPr lang="de-DE" sz="1600" dirty="0"/>
              </a:p>
            </c:rich>
          </c:tx>
          <c:layout>
            <c:manualLayout>
              <c:xMode val="edge"/>
              <c:yMode val="edge"/>
              <c:x val="0.0146296284919119"/>
              <c:y val="0.265271245101805"/>
            </c:manualLayout>
          </c:layout>
          <c:overlay val="0"/>
        </c:title>
        <c:numFmt formatCode="General" sourceLinked="1"/>
        <c:majorTickMark val="out"/>
        <c:minorTickMark val="none"/>
        <c:tickLblPos val="nextTo"/>
        <c:txPr>
          <a:bodyPr/>
          <a:lstStyle/>
          <a:p>
            <a:pPr>
              <a:defRPr sz="1600"/>
            </a:pPr>
            <a:endParaRPr lang="de-DE"/>
          </a:p>
        </c:txPr>
        <c:crossAx val="2131431080"/>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invertIfNegative val="0"/>
          <c:dPt>
            <c:idx val="0"/>
            <c:invertIfNegative val="0"/>
            <c:bubble3D val="0"/>
            <c:spPr>
              <a:solidFill>
                <a:schemeClr val="accent1"/>
              </a:solidFill>
            </c:spPr>
          </c:dPt>
          <c:dPt>
            <c:idx val="1"/>
            <c:invertIfNegative val="0"/>
            <c:bubble3D val="0"/>
            <c:spPr>
              <a:solidFill>
                <a:srgbClr val="11275D"/>
              </a:solidFill>
            </c:spPr>
          </c:dPt>
          <c:dPt>
            <c:idx val="5"/>
            <c:invertIfNegative val="0"/>
            <c:bubble3D val="0"/>
            <c:spPr>
              <a:solidFill>
                <a:srgbClr val="11275D"/>
              </a:solidFill>
            </c:spPr>
          </c:dPt>
          <c:dLbls>
            <c:dLbl>
              <c:idx val="0"/>
              <c:layout/>
              <c:tx>
                <c:rich>
                  <a:bodyPr/>
                  <a:lstStyle/>
                  <a:p>
                    <a:r>
                      <a:rPr lang="en-US" sz="1600" smtClean="0"/>
                      <a:t>4</a:t>
                    </a:r>
                    <a:r>
                      <a:rPr lang="en-US" smtClean="0"/>
                      <a:t>2,5 %</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sz="1600" smtClean="0"/>
                      <a:t>3</a:t>
                    </a:r>
                    <a:r>
                      <a:rPr lang="en-US" smtClean="0"/>
                      <a:t>4,1 %</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sz="1600" smtClean="0"/>
                      <a:t>1</a:t>
                    </a:r>
                    <a:r>
                      <a:rPr lang="en-US" smtClean="0"/>
                      <a:t>8,6 %</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sz="1600" smtClean="0"/>
                      <a:t>1</a:t>
                    </a:r>
                    <a:r>
                      <a:rPr lang="en-US" smtClean="0"/>
                      <a:t>6,2 %</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sz="1600" smtClean="0"/>
                      <a:t>1</a:t>
                    </a:r>
                    <a:r>
                      <a:rPr lang="en-US" smtClean="0"/>
                      <a:t>5 %</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5"/>
              <c:layout/>
              <c:tx>
                <c:rich>
                  <a:bodyPr/>
                  <a:lstStyle/>
                  <a:p>
                    <a:r>
                      <a:rPr lang="en-US" sz="1600" smtClean="0"/>
                      <a:t>1</a:t>
                    </a:r>
                    <a:r>
                      <a:rPr lang="en-US" smtClean="0"/>
                      <a:t>2,6 %</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6"/>
              <c:layout/>
              <c:tx>
                <c:rich>
                  <a:bodyPr/>
                  <a:lstStyle/>
                  <a:p>
                    <a:r>
                      <a:rPr lang="en-US" sz="1600" smtClean="0"/>
                      <a:t>8</a:t>
                    </a:r>
                    <a:r>
                      <a:rPr lang="en-US" smtClean="0"/>
                      <a:t>,4 %</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Slept poorly the night before</c:v>
                </c:pt>
                <c:pt idx="1">
                  <c:v>Usually a bad/poor sleeper </c:v>
                </c:pt>
                <c:pt idx="2">
                  <c:v>Unwell</c:v>
                </c:pt>
                <c:pt idx="3">
                  <c:v>Had been driving for a very long time</c:v>
                </c:pt>
                <c:pt idx="4">
                  <c:v>Working shifts</c:v>
                </c:pt>
                <c:pt idx="5">
                  <c:v>Normaly asleep at the time of accident</c:v>
                </c:pt>
                <c:pt idx="6">
                  <c:v>On medication</c:v>
                </c:pt>
              </c:strCache>
            </c:strRef>
          </c:cat>
          <c:val>
            <c:numRef>
              <c:f>Tabelle1!$B$2:$B$8</c:f>
              <c:numCache>
                <c:formatCode>General</c:formatCode>
                <c:ptCount val="7"/>
                <c:pt idx="0">
                  <c:v>42.5</c:v>
                </c:pt>
                <c:pt idx="1">
                  <c:v>34.1</c:v>
                </c:pt>
                <c:pt idx="2">
                  <c:v>18.6</c:v>
                </c:pt>
                <c:pt idx="3">
                  <c:v>16.2</c:v>
                </c:pt>
                <c:pt idx="4">
                  <c:v>15.0</c:v>
                </c:pt>
                <c:pt idx="5">
                  <c:v>12.6</c:v>
                </c:pt>
                <c:pt idx="6">
                  <c:v>8.4</c:v>
                </c:pt>
              </c:numCache>
            </c:numRef>
          </c:val>
        </c:ser>
        <c:dLbls>
          <c:showLegendKey val="0"/>
          <c:showVal val="0"/>
          <c:showCatName val="0"/>
          <c:showSerName val="0"/>
          <c:showPercent val="0"/>
          <c:showBubbleSize val="0"/>
        </c:dLbls>
        <c:gapWidth val="150"/>
        <c:axId val="2130854552"/>
        <c:axId val="2130851560"/>
      </c:barChart>
      <c:catAx>
        <c:axId val="2130854552"/>
        <c:scaling>
          <c:orientation val="minMax"/>
        </c:scaling>
        <c:delete val="0"/>
        <c:axPos val="b"/>
        <c:numFmt formatCode="General" sourceLinked="0"/>
        <c:majorTickMark val="out"/>
        <c:minorTickMark val="none"/>
        <c:tickLblPos val="nextTo"/>
        <c:txPr>
          <a:bodyPr/>
          <a:lstStyle/>
          <a:p>
            <a:pPr>
              <a:defRPr sz="1200"/>
            </a:pPr>
            <a:endParaRPr lang="de-DE"/>
          </a:p>
        </c:txPr>
        <c:crossAx val="2130851560"/>
        <c:crosses val="autoZero"/>
        <c:auto val="1"/>
        <c:lblAlgn val="ctr"/>
        <c:lblOffset val="100"/>
        <c:noMultiLvlLbl val="0"/>
      </c:catAx>
      <c:valAx>
        <c:axId val="2130851560"/>
        <c:scaling>
          <c:orientation val="minMax"/>
        </c:scaling>
        <c:delete val="0"/>
        <c:axPos val="l"/>
        <c:majorGridlines/>
        <c:numFmt formatCode="General" sourceLinked="1"/>
        <c:majorTickMark val="out"/>
        <c:minorTickMark val="none"/>
        <c:tickLblPos val="nextTo"/>
        <c:txPr>
          <a:bodyPr/>
          <a:lstStyle/>
          <a:p>
            <a:pPr>
              <a:defRPr sz="1600"/>
            </a:pPr>
            <a:endParaRPr lang="de-DE"/>
          </a:p>
        </c:txPr>
        <c:crossAx val="2130854552"/>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smtClean="0"/>
            <a:t>Genetische Aspekte </a:t>
          </a:r>
          <a:endParaRPr lang="de-DE" sz="1600" b="0" dirty="0"/>
        </a:p>
      </dgm:t>
    </dgm:pt>
    <dgm:pt modelId="{16671584-7E95-4146-92C7-604634B2CFAA}" type="parTrans" cxnId="{1B64204D-94E9-4149-988B-EF45464C52AC}">
      <dgm:prSet/>
      <dgm:spPr/>
      <dgm:t>
        <a:bodyPr/>
        <a:lstStyle/>
        <a:p>
          <a:endParaRPr lang="de-DE" b="1"/>
        </a:p>
      </dgm:t>
    </dgm:pt>
    <dgm:pt modelId="{A72C5C34-0A4C-4341-8EA4-DA03D63A6942}" type="sibTrans" cxnId="{1B64204D-94E9-4149-988B-EF45464C52AC}">
      <dgm:prSet/>
      <dgm:spPr/>
      <dgm:t>
        <a:bodyPr/>
        <a:lstStyle/>
        <a:p>
          <a:endParaRPr lang="de-DE" b="1"/>
        </a:p>
      </dgm:t>
    </dgm:pt>
    <dgm:pt modelId="{7E7F3FBA-A64A-4E0A-A4E1-6ACEDB9BE4D8}">
      <dgm:prSet phldrT="[Text]" custT="1"/>
      <dgm:spPr>
        <a:solidFill>
          <a:schemeClr val="accent3"/>
        </a:solidFill>
      </dgm:spPr>
      <dgm:t>
        <a:bodyPr/>
        <a:lstStyle/>
        <a:p>
          <a:r>
            <a:rPr lang="de-DE" sz="1600" b="0" dirty="0" smtClean="0"/>
            <a:t>Umgebungs-bedingte Aspekte </a:t>
          </a:r>
          <a:endParaRPr lang="de-DE" sz="1600" b="0" dirty="0"/>
        </a:p>
      </dgm:t>
    </dgm:pt>
    <dgm:pt modelId="{D2741D3C-260F-4897-9181-DA87F306A828}" type="parTrans" cxnId="{27DD6791-80ED-4C45-94F9-FA52CA81D75D}">
      <dgm:prSet/>
      <dgm:spPr/>
      <dgm:t>
        <a:bodyPr/>
        <a:lstStyle/>
        <a:p>
          <a:endParaRPr lang="de-DE" b="1"/>
        </a:p>
      </dgm:t>
    </dgm:pt>
    <dgm:pt modelId="{9E08B7B6-7AD1-4A12-B7C9-4C8BD334E540}" type="sibTrans" cxnId="{27DD6791-80ED-4C45-94F9-FA52CA81D75D}">
      <dgm:prSet/>
      <dgm:spPr/>
      <dgm:t>
        <a:bodyPr/>
        <a:lstStyle/>
        <a:p>
          <a:endParaRPr lang="de-DE" b="1"/>
        </a:p>
      </dgm:t>
    </dgm:pt>
    <dgm:pt modelId="{585984EA-26A9-464C-A1FB-90F69205ADED}">
      <dgm:prSet phldrT="[Text]" custT="1"/>
      <dgm:spPr/>
      <dgm:t>
        <a:bodyPr/>
        <a:lstStyle/>
        <a:p>
          <a:r>
            <a:rPr lang="de-DE" sz="1600" b="0" dirty="0" smtClean="0"/>
            <a:t>Kulturelle </a:t>
          </a:r>
          <a:br>
            <a:rPr lang="de-DE" sz="1600" b="0" dirty="0" smtClean="0"/>
          </a:br>
          <a:r>
            <a:rPr lang="de-DE" sz="1600" b="0" dirty="0" smtClean="0"/>
            <a:t>Aspekte</a:t>
          </a:r>
          <a:endParaRPr lang="de-DE" sz="1600" b="0" dirty="0"/>
        </a:p>
      </dgm:t>
    </dgm:pt>
    <dgm:pt modelId="{284B283B-A9B9-4D8D-8E91-64FD564093AB}" type="parTrans" cxnId="{38307FD6-51DA-4839-9FD2-7F6570F8E487}">
      <dgm:prSet/>
      <dgm:spPr/>
      <dgm:t>
        <a:bodyPr/>
        <a:lstStyle/>
        <a:p>
          <a:endParaRPr lang="de-DE" b="1"/>
        </a:p>
      </dgm:t>
    </dgm:pt>
    <dgm:pt modelId="{FD0F68D2-2706-45B9-8E17-3B6EF112E773}" type="sibTrans" cxnId="{38307FD6-51DA-4839-9FD2-7F6570F8E487}">
      <dgm:prSet/>
      <dgm:spPr/>
      <dgm:t>
        <a:bodyPr/>
        <a:lstStyle/>
        <a:p>
          <a:endParaRPr lang="de-DE" b="1"/>
        </a:p>
      </dgm:t>
    </dgm:pt>
    <dgm:pt modelId="{62EA643D-9410-4127-8E29-C68A77933FAB}">
      <dgm:prSet phldrT="[Text]" custT="1"/>
      <dgm:spPr>
        <a:solidFill>
          <a:schemeClr val="accent2"/>
        </a:solidFill>
      </dgm:spPr>
      <dgm:t>
        <a:bodyPr/>
        <a:lstStyle/>
        <a:p>
          <a:r>
            <a:rPr lang="de-DE" sz="1600" b="0" dirty="0" smtClean="0"/>
            <a:t>Situative </a:t>
          </a:r>
          <a:br>
            <a:rPr lang="de-DE" sz="1600" b="0" dirty="0" smtClean="0"/>
          </a:br>
          <a:r>
            <a:rPr lang="de-DE" sz="1600" b="0" dirty="0" smtClean="0"/>
            <a:t>Faktoren </a:t>
          </a:r>
          <a:endParaRPr lang="de-DE" sz="1600" b="0" dirty="0"/>
        </a:p>
      </dgm:t>
    </dgm:pt>
    <dgm:pt modelId="{99EB2B25-8587-4ADE-9E48-16DD2B00D76F}" type="parTrans" cxnId="{FA486A4E-FC91-4E5B-9BEF-80D988B846AF}">
      <dgm:prSet/>
      <dgm:spPr/>
      <dgm:t>
        <a:bodyPr/>
        <a:lstStyle/>
        <a:p>
          <a:endParaRPr lang="de-DE" b="1"/>
        </a:p>
      </dgm:t>
    </dgm:pt>
    <dgm:pt modelId="{CA7C3847-4A76-458E-80B7-16AC66FAF8C1}" type="sibTrans" cxnId="{FA486A4E-FC91-4E5B-9BEF-80D988B846AF}">
      <dgm:prSet/>
      <dgm:spPr/>
      <dgm:t>
        <a:bodyPr/>
        <a:lstStyle/>
        <a:p>
          <a:endParaRPr lang="de-DE" b="1"/>
        </a:p>
      </dgm:t>
    </dgm:pt>
    <dgm:pt modelId="{F007E9D3-788E-41D8-8B49-9D44BD83C2CC}">
      <dgm:prSet phldrT="[Text]" custT="1"/>
      <dgm:spPr/>
      <dgm:t>
        <a:bodyPr/>
        <a:lstStyle/>
        <a:p>
          <a:r>
            <a:rPr lang="de-DE" sz="1600" b="0" dirty="0" smtClean="0"/>
            <a:t>Alter</a:t>
          </a:r>
          <a:endParaRPr lang="de-DE" sz="1600" b="0" dirty="0"/>
        </a:p>
      </dgm:t>
    </dgm:pt>
    <dgm:pt modelId="{2CBE0D41-66C5-430D-A778-0109742AC41A}" type="parTrans" cxnId="{912DD2F0-A798-475B-BDB8-6D96022CC610}">
      <dgm:prSet/>
      <dgm:spPr/>
      <dgm:t>
        <a:bodyPr/>
        <a:lstStyle/>
        <a:p>
          <a:endParaRPr lang="de-DE" b="1"/>
        </a:p>
      </dgm:t>
    </dgm:pt>
    <dgm:pt modelId="{33F8FFF4-0BA5-4D34-AB3A-ECC4710C1643}" type="sibTrans" cxnId="{912DD2F0-A798-475B-BDB8-6D96022CC610}">
      <dgm:prSet/>
      <dgm:spPr/>
      <dgm:t>
        <a:bodyPr/>
        <a:lstStyle/>
        <a:p>
          <a:endParaRPr lang="de-DE" b="1"/>
        </a:p>
      </dgm:t>
    </dgm:pt>
    <dgm:pt modelId="{895D88DA-E156-44FD-89F7-65B297333111}">
      <dgm:prSet custT="1"/>
      <dgm:spPr>
        <a:solidFill>
          <a:schemeClr val="accent2"/>
        </a:solidFill>
      </dgm:spPr>
      <dgm:t>
        <a:bodyPr/>
        <a:lstStyle/>
        <a:p>
          <a:r>
            <a:rPr lang="de-DE" sz="1600" b="0" dirty="0" smtClean="0"/>
            <a:t>Geschlecht</a:t>
          </a:r>
          <a:endParaRPr lang="de-DE" sz="1600" b="0" dirty="0"/>
        </a:p>
      </dgm:t>
    </dgm:pt>
    <dgm:pt modelId="{E4276DDE-600F-4CDA-8AA5-9D316CE1D62A}" type="parTrans" cxnId="{92EA599A-6C60-486F-82D5-0BE2EBFC4B64}">
      <dgm:prSet/>
      <dgm:spPr/>
      <dgm:t>
        <a:bodyPr/>
        <a:lstStyle/>
        <a:p>
          <a:endParaRPr lang="de-DE" b="1"/>
        </a:p>
      </dgm:t>
    </dgm:pt>
    <dgm:pt modelId="{96ABE7EA-ED15-4F38-AF06-7CB7A9B4AA5A}" type="sibTrans" cxnId="{92EA599A-6C60-486F-82D5-0BE2EBFC4B64}">
      <dgm:prSet/>
      <dgm:spPr/>
      <dgm:t>
        <a:bodyPr/>
        <a:lstStyle/>
        <a:p>
          <a:endParaRPr lang="de-DE" b="1"/>
        </a:p>
      </dgm:t>
    </dgm:pt>
    <dgm:pt modelId="{49B85C7C-25D1-43AC-AA44-492D61DDD858}">
      <dgm:prSet custT="1"/>
      <dgm:spPr>
        <a:solidFill>
          <a:schemeClr val="accent3"/>
        </a:solidFill>
      </dgm:spPr>
      <dgm:t>
        <a:bodyPr/>
        <a:lstStyle/>
        <a:p>
          <a:r>
            <a:rPr lang="de-DE" sz="1600" b="0" dirty="0" smtClean="0"/>
            <a:t>Arbeitszeit</a:t>
          </a:r>
          <a:endParaRPr lang="de-DE" sz="1600" b="0" dirty="0"/>
        </a:p>
      </dgm:t>
    </dgm:pt>
    <dgm:pt modelId="{B7B45AF7-FD17-4A2A-8A98-90C4E52FB1C2}" type="parTrans" cxnId="{169B6980-C638-457E-970D-5E20113B65ED}">
      <dgm:prSet/>
      <dgm:spPr/>
      <dgm:t>
        <a:bodyPr/>
        <a:lstStyle/>
        <a:p>
          <a:endParaRPr lang="de-DE" b="1"/>
        </a:p>
      </dgm:t>
    </dgm:pt>
    <dgm:pt modelId="{183973DC-950E-4A4F-B11C-9EEF17275727}" type="sibTrans" cxnId="{169B6980-C638-457E-970D-5E20113B65ED}">
      <dgm:prSet/>
      <dgm:spPr/>
      <dgm:t>
        <a:bodyPr/>
        <a:lstStyle/>
        <a:p>
          <a:endParaRPr lang="de-DE" b="1"/>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7">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7">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7">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7">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7">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7">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6" presStyleCnt="7">
        <dgm:presLayoutVars>
          <dgm:bulletEnabled val="1"/>
        </dgm:presLayoutVars>
      </dgm:prSet>
      <dgm:spPr/>
      <dgm:t>
        <a:bodyPr/>
        <a:lstStyle/>
        <a:p>
          <a:endParaRPr lang="de-DE"/>
        </a:p>
      </dgm:t>
    </dgm:pt>
  </dgm:ptLst>
  <dgm:cxnLst>
    <dgm:cxn modelId="{912DD2F0-A798-475B-BDB8-6D96022CC610}" srcId="{61FFE57B-5C5A-4723-8CFE-A1AA268E89B0}" destId="{F007E9D3-788E-41D8-8B49-9D44BD83C2CC}" srcOrd="4" destOrd="0" parTransId="{2CBE0D41-66C5-430D-A778-0109742AC41A}" sibTransId="{33F8FFF4-0BA5-4D34-AB3A-ECC4710C1643}"/>
    <dgm:cxn modelId="{92EA599A-6C60-486F-82D5-0BE2EBFC4B64}" srcId="{61FFE57B-5C5A-4723-8CFE-A1AA268E89B0}" destId="{895D88DA-E156-44FD-89F7-65B297333111}" srcOrd="5" destOrd="0" parTransId="{E4276DDE-600F-4CDA-8AA5-9D316CE1D62A}" sibTransId="{96ABE7EA-ED15-4F38-AF06-7CB7A9B4AA5A}"/>
    <dgm:cxn modelId="{FA486A4E-FC91-4E5B-9BEF-80D988B846AF}" srcId="{61FFE57B-5C5A-4723-8CFE-A1AA268E89B0}" destId="{62EA643D-9410-4127-8E29-C68A77933FAB}" srcOrd="3" destOrd="0" parTransId="{99EB2B25-8587-4ADE-9E48-16DD2B00D76F}" sibTransId="{CA7C3847-4A76-458E-80B7-16AC66FAF8C1}"/>
    <dgm:cxn modelId="{EC36C587-A7B7-4C06-A791-B6F839E0F325}" type="presOf" srcId="{7E7F3FBA-A64A-4E0A-A4E1-6ACEDB9BE4D8}" destId="{BCDC9FAA-9B63-4EED-BB07-B2FA1503EBA2}" srcOrd="0" destOrd="0" presId="urn:microsoft.com/office/officeart/2005/8/layout/default#1"/>
    <dgm:cxn modelId="{38307FD6-51DA-4839-9FD2-7F6570F8E487}" srcId="{61FFE57B-5C5A-4723-8CFE-A1AA268E89B0}" destId="{585984EA-26A9-464C-A1FB-90F69205ADED}" srcOrd="2" destOrd="0" parTransId="{284B283B-A9B9-4D8D-8E91-64FD564093AB}" sibTransId="{FD0F68D2-2706-45B9-8E17-3B6EF112E773}"/>
    <dgm:cxn modelId="{613B6ECE-2965-46D1-B426-9297B79F33E8}" type="presOf" srcId="{895D88DA-E156-44FD-89F7-65B297333111}" destId="{5B9B5528-5E09-4764-A7C3-37550AEFACF2}" srcOrd="0" destOrd="0" presId="urn:microsoft.com/office/officeart/2005/8/layout/default#1"/>
    <dgm:cxn modelId="{31FCE1E7-8456-4193-9928-0458C72A8A1B}" type="presOf" srcId="{F007E9D3-788E-41D8-8B49-9D44BD83C2CC}" destId="{6FBBB895-9451-4BDC-9E2C-B0B85F0B409A}" srcOrd="0" destOrd="0" presId="urn:microsoft.com/office/officeart/2005/8/layout/default#1"/>
    <dgm:cxn modelId="{E397B1F6-DD3F-463E-B253-3D8790176E53}" type="presOf" srcId="{61FFE57B-5C5A-4723-8CFE-A1AA268E89B0}" destId="{41F1D5ED-B35F-4B4E-BDED-079BDAD277F6}" srcOrd="0" destOrd="0" presId="urn:microsoft.com/office/officeart/2005/8/layout/default#1"/>
    <dgm:cxn modelId="{6DBEE3ED-9CF7-4DC2-9B34-5B2AB5806C07}" type="presOf" srcId="{1B5F6133-B4CC-45C9-A482-930A05E575C8}" destId="{E6BBF700-6344-493C-AC3B-9D22C08ED730}" srcOrd="0" destOrd="0" presId="urn:microsoft.com/office/officeart/2005/8/layout/default#1"/>
    <dgm:cxn modelId="{169B6980-C638-457E-970D-5E20113B65ED}" srcId="{61FFE57B-5C5A-4723-8CFE-A1AA268E89B0}" destId="{49B85C7C-25D1-43AC-AA44-492D61DDD858}" srcOrd="6" destOrd="0" parTransId="{B7B45AF7-FD17-4A2A-8A98-90C4E52FB1C2}" sibTransId="{183973DC-950E-4A4F-B11C-9EEF17275727}"/>
    <dgm:cxn modelId="{2F5A6643-6EE5-480E-81ED-B182AC955D5B}" type="presOf" srcId="{585984EA-26A9-464C-A1FB-90F69205ADED}" destId="{098DA181-1D49-455F-8CBF-D0C451C94765}" srcOrd="0" destOrd="0" presId="urn:microsoft.com/office/officeart/2005/8/layout/default#1"/>
    <dgm:cxn modelId="{3449C111-71A8-4878-A667-0A3E680E89EA}" type="presOf" srcId="{62EA643D-9410-4127-8E29-C68A77933FAB}" destId="{EE357351-B66D-4EC4-ACA2-37841AA44CBC}" srcOrd="0" destOrd="0" presId="urn:microsoft.com/office/officeart/2005/8/layout/default#1"/>
    <dgm:cxn modelId="{1B64204D-94E9-4149-988B-EF45464C52AC}" srcId="{61FFE57B-5C5A-4723-8CFE-A1AA268E89B0}" destId="{1B5F6133-B4CC-45C9-A482-930A05E575C8}" srcOrd="0" destOrd="0" parTransId="{16671584-7E95-4146-92C7-604634B2CFAA}" sibTransId="{A72C5C34-0A4C-4341-8EA4-DA03D63A6942}"/>
    <dgm:cxn modelId="{F2C6CBD2-803C-410D-875C-D488938CD4BF}" type="presOf" srcId="{49B85C7C-25D1-43AC-AA44-492D61DDD858}" destId="{879AA52B-2775-4788-9D94-83635F1825AC}" srcOrd="0" destOrd="0" presId="urn:microsoft.com/office/officeart/2005/8/layout/default#1"/>
    <dgm:cxn modelId="{27DD6791-80ED-4C45-94F9-FA52CA81D75D}" srcId="{61FFE57B-5C5A-4723-8CFE-A1AA268E89B0}" destId="{7E7F3FBA-A64A-4E0A-A4E1-6ACEDB9BE4D8}" srcOrd="1" destOrd="0" parTransId="{D2741D3C-260F-4897-9181-DA87F306A828}" sibTransId="{9E08B7B6-7AD1-4A12-B7C9-4C8BD334E540}"/>
    <dgm:cxn modelId="{F979192B-2DE2-4987-868C-E55FFB7633C9}" type="presParOf" srcId="{41F1D5ED-B35F-4B4E-BDED-079BDAD277F6}" destId="{E6BBF700-6344-493C-AC3B-9D22C08ED730}" srcOrd="0" destOrd="0" presId="urn:microsoft.com/office/officeart/2005/8/layout/default#1"/>
    <dgm:cxn modelId="{214BFAB7-9649-4A15-9083-F7E614254E59}" type="presParOf" srcId="{41F1D5ED-B35F-4B4E-BDED-079BDAD277F6}" destId="{CD2A9EDC-97E8-4A8A-9AFE-BA870072855B}" srcOrd="1" destOrd="0" presId="urn:microsoft.com/office/officeart/2005/8/layout/default#1"/>
    <dgm:cxn modelId="{EA97F29B-AAF5-419E-A689-46E8248C3188}" type="presParOf" srcId="{41F1D5ED-B35F-4B4E-BDED-079BDAD277F6}" destId="{BCDC9FAA-9B63-4EED-BB07-B2FA1503EBA2}" srcOrd="2" destOrd="0" presId="urn:microsoft.com/office/officeart/2005/8/layout/default#1"/>
    <dgm:cxn modelId="{4E456CDB-B6B7-4F82-9966-BE8856E1E2FA}" type="presParOf" srcId="{41F1D5ED-B35F-4B4E-BDED-079BDAD277F6}" destId="{4DBDA066-4630-4102-8AFE-5BEFE24047F9}" srcOrd="3" destOrd="0" presId="urn:microsoft.com/office/officeart/2005/8/layout/default#1"/>
    <dgm:cxn modelId="{1B1D85FE-6CA9-4F8A-A63D-A52CDC6A8C38}" type="presParOf" srcId="{41F1D5ED-B35F-4B4E-BDED-079BDAD277F6}" destId="{098DA181-1D49-455F-8CBF-D0C451C94765}" srcOrd="4" destOrd="0" presId="urn:microsoft.com/office/officeart/2005/8/layout/default#1"/>
    <dgm:cxn modelId="{7E89893F-0C92-4551-B07E-0CA227EEED03}" type="presParOf" srcId="{41F1D5ED-B35F-4B4E-BDED-079BDAD277F6}" destId="{39D008AC-AB43-416A-AC70-4D5165FF4A5C}" srcOrd="5" destOrd="0" presId="urn:microsoft.com/office/officeart/2005/8/layout/default#1"/>
    <dgm:cxn modelId="{5044984E-92C9-4ACE-B764-A6CA4448DA05}" type="presParOf" srcId="{41F1D5ED-B35F-4B4E-BDED-079BDAD277F6}" destId="{EE357351-B66D-4EC4-ACA2-37841AA44CBC}" srcOrd="6" destOrd="0" presId="urn:microsoft.com/office/officeart/2005/8/layout/default#1"/>
    <dgm:cxn modelId="{3584AEDD-F83E-410D-B0BB-ADA72CFBED37}" type="presParOf" srcId="{41F1D5ED-B35F-4B4E-BDED-079BDAD277F6}" destId="{AC3B45DA-C0E9-4E1E-9122-74510D4898A3}" srcOrd="7" destOrd="0" presId="urn:microsoft.com/office/officeart/2005/8/layout/default#1"/>
    <dgm:cxn modelId="{A196D299-04A5-4073-8C14-E22376C24959}" type="presParOf" srcId="{41F1D5ED-B35F-4B4E-BDED-079BDAD277F6}" destId="{6FBBB895-9451-4BDC-9E2C-B0B85F0B409A}" srcOrd="8" destOrd="0" presId="urn:microsoft.com/office/officeart/2005/8/layout/default#1"/>
    <dgm:cxn modelId="{FE7FE057-34F0-42B7-85C0-512C8FE7DE6C}" type="presParOf" srcId="{41F1D5ED-B35F-4B4E-BDED-079BDAD277F6}" destId="{60DE20D9-1CFA-490C-92BF-BD7A4D537FE4}" srcOrd="9" destOrd="0" presId="urn:microsoft.com/office/officeart/2005/8/layout/default#1"/>
    <dgm:cxn modelId="{C4780E50-AFD6-4462-B3C1-8C84CAB8E4AD}" type="presParOf" srcId="{41F1D5ED-B35F-4B4E-BDED-079BDAD277F6}" destId="{5B9B5528-5E09-4764-A7C3-37550AEFACF2}" srcOrd="10" destOrd="0" presId="urn:microsoft.com/office/officeart/2005/8/layout/default#1"/>
    <dgm:cxn modelId="{16AAE942-1102-4040-9FC2-83C71B2200F1}" type="presParOf" srcId="{41F1D5ED-B35F-4B4E-BDED-079BDAD277F6}" destId="{2592A8F7-31A1-43C5-85E0-834E146A1417}" srcOrd="11" destOrd="0" presId="urn:microsoft.com/office/officeart/2005/8/layout/default#1"/>
    <dgm:cxn modelId="{282F88C7-EE13-49CD-835A-0DD97061BD10}" type="presParOf" srcId="{41F1D5ED-B35F-4B4E-BDED-079BDAD277F6}" destId="{879AA52B-2775-4788-9D94-83635F1825AC}" srcOrd="12"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a:solidFill>
                <a:schemeClr val="bg1"/>
              </a:solidFill>
            </a:rPr>
            <a:t>Vorausgehende Schlafmenge</a:t>
          </a:r>
        </a:p>
      </dgm:t>
    </dgm:pt>
    <dgm:pt modelId="{16671584-7E95-4146-92C7-604634B2CFAA}" type="parTrans" cxnId="{1B64204D-94E9-4149-988B-EF45464C52AC}">
      <dgm:prSet/>
      <dgm:spPr/>
      <dgm:t>
        <a:bodyPr/>
        <a:lstStyle/>
        <a:p>
          <a:endParaRPr lang="de-DE" b="1"/>
        </a:p>
      </dgm:t>
    </dgm:pt>
    <dgm:pt modelId="{A72C5C34-0A4C-4341-8EA4-DA03D63A6942}" type="sibTrans" cxnId="{1B64204D-94E9-4149-988B-EF45464C52AC}">
      <dgm:prSet/>
      <dgm:spPr/>
      <dgm:t>
        <a:bodyPr/>
        <a:lstStyle/>
        <a:p>
          <a:endParaRPr lang="de-DE" b="1"/>
        </a:p>
      </dgm:t>
    </dgm:pt>
    <dgm:pt modelId="{7E7F3FBA-A64A-4E0A-A4E1-6ACEDB9BE4D8}">
      <dgm:prSet phldrT="[Text]" custT="1"/>
      <dgm:spPr>
        <a:solidFill>
          <a:schemeClr val="accent2"/>
        </a:solidFill>
      </dgm:spPr>
      <dgm:t>
        <a:bodyPr/>
        <a:lstStyle/>
        <a:p>
          <a:r>
            <a:rPr lang="de-DE" sz="1600" b="0" dirty="0" smtClean="0">
              <a:solidFill>
                <a:schemeClr val="bg1"/>
              </a:solidFill>
            </a:rPr>
            <a:t>Schlafstörungen</a:t>
          </a:r>
          <a:endParaRPr lang="de-DE" sz="1600" b="0" dirty="0">
            <a:solidFill>
              <a:schemeClr val="bg1"/>
            </a:solidFill>
          </a:endParaRPr>
        </a:p>
      </dgm:t>
    </dgm:pt>
    <dgm:pt modelId="{D2741D3C-260F-4897-9181-DA87F306A828}" type="parTrans" cxnId="{27DD6791-80ED-4C45-94F9-FA52CA81D75D}">
      <dgm:prSet/>
      <dgm:spPr/>
      <dgm:t>
        <a:bodyPr/>
        <a:lstStyle/>
        <a:p>
          <a:endParaRPr lang="de-DE" b="1"/>
        </a:p>
      </dgm:t>
    </dgm:pt>
    <dgm:pt modelId="{9E08B7B6-7AD1-4A12-B7C9-4C8BD334E540}" type="sibTrans" cxnId="{27DD6791-80ED-4C45-94F9-FA52CA81D75D}">
      <dgm:prSet/>
      <dgm:spPr/>
      <dgm:t>
        <a:bodyPr/>
        <a:lstStyle/>
        <a:p>
          <a:endParaRPr lang="de-DE" b="1"/>
        </a:p>
      </dgm:t>
    </dgm:pt>
    <dgm:pt modelId="{585984EA-26A9-464C-A1FB-90F69205ADED}">
      <dgm:prSet phldrT="[Text]" custT="1"/>
      <dgm:spPr/>
      <dgm:t>
        <a:bodyPr/>
        <a:lstStyle/>
        <a:p>
          <a:r>
            <a:rPr lang="de-DE" sz="1600" b="0" dirty="0">
              <a:solidFill>
                <a:schemeClr val="bg1"/>
              </a:solidFill>
            </a:rPr>
            <a:t>Medikamente</a:t>
          </a:r>
        </a:p>
      </dgm:t>
    </dgm:pt>
    <dgm:pt modelId="{284B283B-A9B9-4D8D-8E91-64FD564093AB}" type="parTrans" cxnId="{38307FD6-51DA-4839-9FD2-7F6570F8E487}">
      <dgm:prSet/>
      <dgm:spPr/>
      <dgm:t>
        <a:bodyPr/>
        <a:lstStyle/>
        <a:p>
          <a:endParaRPr lang="de-DE" b="1"/>
        </a:p>
      </dgm:t>
    </dgm:pt>
    <dgm:pt modelId="{FD0F68D2-2706-45B9-8E17-3B6EF112E773}" type="sibTrans" cxnId="{38307FD6-51DA-4839-9FD2-7F6570F8E487}">
      <dgm:prSet/>
      <dgm:spPr/>
      <dgm:t>
        <a:bodyPr/>
        <a:lstStyle/>
        <a:p>
          <a:endParaRPr lang="de-DE" b="1"/>
        </a:p>
      </dgm:t>
    </dgm:pt>
    <dgm:pt modelId="{62EA643D-9410-4127-8E29-C68A77933FAB}">
      <dgm:prSet phldrT="[Text]" custT="1"/>
      <dgm:spPr>
        <a:solidFill>
          <a:schemeClr val="accent3"/>
        </a:solidFill>
      </dgm:spPr>
      <dgm:t>
        <a:bodyPr/>
        <a:lstStyle/>
        <a:p>
          <a:r>
            <a:rPr lang="de-DE" sz="1600" b="0" dirty="0">
              <a:solidFill>
                <a:schemeClr val="bg1"/>
              </a:solidFill>
            </a:rPr>
            <a:t>Zurückgelegte Kilometer</a:t>
          </a:r>
        </a:p>
      </dgm:t>
    </dgm:pt>
    <dgm:pt modelId="{99EB2B25-8587-4ADE-9E48-16DD2B00D76F}" type="parTrans" cxnId="{FA486A4E-FC91-4E5B-9BEF-80D988B846AF}">
      <dgm:prSet/>
      <dgm:spPr/>
      <dgm:t>
        <a:bodyPr/>
        <a:lstStyle/>
        <a:p>
          <a:endParaRPr lang="de-DE" b="1"/>
        </a:p>
      </dgm:t>
    </dgm:pt>
    <dgm:pt modelId="{CA7C3847-4A76-458E-80B7-16AC66FAF8C1}" type="sibTrans" cxnId="{FA486A4E-FC91-4E5B-9BEF-80D988B846AF}">
      <dgm:prSet/>
      <dgm:spPr/>
      <dgm:t>
        <a:bodyPr/>
        <a:lstStyle/>
        <a:p>
          <a:endParaRPr lang="de-DE" b="1"/>
        </a:p>
      </dgm:t>
    </dgm:pt>
    <dgm:pt modelId="{F007E9D3-788E-41D8-8B49-9D44BD83C2CC}">
      <dgm:prSet phldrT="[Text]" custT="1"/>
      <dgm:spPr>
        <a:solidFill>
          <a:schemeClr val="accent3"/>
        </a:solidFill>
      </dgm:spPr>
      <dgm:t>
        <a:bodyPr/>
        <a:lstStyle/>
        <a:p>
          <a:r>
            <a:rPr lang="de-DE" sz="1600" b="0" dirty="0">
              <a:solidFill>
                <a:schemeClr val="bg1"/>
              </a:solidFill>
            </a:rPr>
            <a:t>Alter</a:t>
          </a:r>
        </a:p>
      </dgm:t>
    </dgm:pt>
    <dgm:pt modelId="{2CBE0D41-66C5-430D-A778-0109742AC41A}" type="parTrans" cxnId="{912DD2F0-A798-475B-BDB8-6D96022CC610}">
      <dgm:prSet/>
      <dgm:spPr/>
      <dgm:t>
        <a:bodyPr/>
        <a:lstStyle/>
        <a:p>
          <a:endParaRPr lang="de-DE" b="1"/>
        </a:p>
      </dgm:t>
    </dgm:pt>
    <dgm:pt modelId="{33F8FFF4-0BA5-4D34-AB3A-ECC4710C1643}" type="sibTrans" cxnId="{912DD2F0-A798-475B-BDB8-6D96022CC610}">
      <dgm:prSet/>
      <dgm:spPr/>
      <dgm:t>
        <a:bodyPr/>
        <a:lstStyle/>
        <a:p>
          <a:endParaRPr lang="de-DE" b="1"/>
        </a:p>
      </dgm:t>
    </dgm:pt>
    <dgm:pt modelId="{895D88DA-E156-44FD-89F7-65B297333111}">
      <dgm:prSet custT="1"/>
      <dgm:spPr>
        <a:solidFill>
          <a:schemeClr val="accent1"/>
        </a:solidFill>
      </dgm:spPr>
      <dgm:t>
        <a:bodyPr/>
        <a:lstStyle/>
        <a:p>
          <a:r>
            <a:rPr lang="de-DE" sz="1600" b="0" dirty="0">
              <a:solidFill>
                <a:schemeClr val="bg1"/>
              </a:solidFill>
            </a:rPr>
            <a:t>Geschlecht</a:t>
          </a:r>
        </a:p>
      </dgm:t>
    </dgm:pt>
    <dgm:pt modelId="{E4276DDE-600F-4CDA-8AA5-9D316CE1D62A}" type="parTrans" cxnId="{92EA599A-6C60-486F-82D5-0BE2EBFC4B64}">
      <dgm:prSet/>
      <dgm:spPr/>
      <dgm:t>
        <a:bodyPr/>
        <a:lstStyle/>
        <a:p>
          <a:endParaRPr lang="de-DE" b="1"/>
        </a:p>
      </dgm:t>
    </dgm:pt>
    <dgm:pt modelId="{96ABE7EA-ED15-4F38-AF06-7CB7A9B4AA5A}" type="sibTrans" cxnId="{92EA599A-6C60-486F-82D5-0BE2EBFC4B64}">
      <dgm:prSet/>
      <dgm:spPr/>
      <dgm:t>
        <a:bodyPr/>
        <a:lstStyle/>
        <a:p>
          <a:endParaRPr lang="de-DE" b="1"/>
        </a:p>
      </dgm:t>
    </dgm:pt>
    <dgm:pt modelId="{49B85C7C-25D1-43AC-AA44-492D61DDD858}">
      <dgm:prSet custT="1"/>
      <dgm:spPr>
        <a:solidFill>
          <a:schemeClr val="accent2"/>
        </a:solidFill>
      </dgm:spPr>
      <dgm:t>
        <a:bodyPr/>
        <a:lstStyle/>
        <a:p>
          <a:r>
            <a:rPr lang="de-DE" sz="1600" b="0" dirty="0">
              <a:solidFill>
                <a:schemeClr val="bg1"/>
              </a:solidFill>
            </a:rPr>
            <a:t>Fahrsituation</a:t>
          </a:r>
        </a:p>
      </dgm:t>
    </dgm:pt>
    <dgm:pt modelId="{B7B45AF7-FD17-4A2A-8A98-90C4E52FB1C2}" type="parTrans" cxnId="{169B6980-C638-457E-970D-5E20113B65ED}">
      <dgm:prSet/>
      <dgm:spPr/>
      <dgm:t>
        <a:bodyPr/>
        <a:lstStyle/>
        <a:p>
          <a:endParaRPr lang="de-DE" b="1"/>
        </a:p>
      </dgm:t>
    </dgm:pt>
    <dgm:pt modelId="{183973DC-950E-4A4F-B11C-9EEF17275727}" type="sibTrans" cxnId="{169B6980-C638-457E-970D-5E20113B65ED}">
      <dgm:prSet/>
      <dgm:spPr/>
      <dgm:t>
        <a:bodyPr/>
        <a:lstStyle/>
        <a:p>
          <a:endParaRPr lang="de-DE" b="1"/>
        </a:p>
      </dgm:t>
    </dgm:pt>
    <dgm:pt modelId="{52BB7DB3-04DE-4602-BF8B-0DCDD8C2583B}">
      <dgm:prSet custT="1"/>
      <dgm:spPr/>
      <dgm:t>
        <a:bodyPr/>
        <a:lstStyle/>
        <a:p>
          <a:r>
            <a:rPr lang="de-DE" sz="1600" b="0" dirty="0"/>
            <a:t>Straßenart</a:t>
          </a:r>
        </a:p>
      </dgm:t>
    </dgm:pt>
    <dgm:pt modelId="{7E868603-180B-425A-8D0C-F35D304209C3}" type="parTrans" cxnId="{8CF1AA2A-9035-4A90-9672-B41A83C925A7}">
      <dgm:prSet/>
      <dgm:spPr/>
      <dgm:t>
        <a:bodyPr/>
        <a:lstStyle/>
        <a:p>
          <a:endParaRPr lang="de-DE"/>
        </a:p>
      </dgm:t>
    </dgm:pt>
    <dgm:pt modelId="{95C53BEC-BDD6-44FD-A18C-9B8460CE72AC}" type="sibTrans" cxnId="{8CF1AA2A-9035-4A90-9672-B41A83C925A7}">
      <dgm:prSet/>
      <dgm:spPr/>
      <dgm:t>
        <a:bodyPr/>
        <a:lstStyle/>
        <a:p>
          <a:endParaRPr lang="de-DE"/>
        </a:p>
      </dgm:t>
    </dgm:pt>
    <dgm:pt modelId="{6D472012-15BD-47FD-AA0D-0180D2988955}">
      <dgm:prSet custT="1"/>
      <dgm:spPr>
        <a:solidFill>
          <a:schemeClr val="accent3"/>
        </a:solidFill>
      </dgm:spPr>
      <dgm:t>
        <a:bodyPr/>
        <a:lstStyle/>
        <a:p>
          <a:r>
            <a:rPr lang="de-DE" sz="1600" b="0" dirty="0" smtClean="0"/>
            <a:t>Körperliche Erkrankungen</a:t>
          </a:r>
          <a:endParaRPr lang="de-DE" sz="1600" dirty="0"/>
        </a:p>
      </dgm:t>
    </dgm:pt>
    <dgm:pt modelId="{ADF03BAB-C19A-4543-AF4A-E0D6B2D61295}" type="parTrans" cxnId="{354B9740-03C1-4A34-909E-20B11FCBEAEA}">
      <dgm:prSet/>
      <dgm:spPr/>
      <dgm:t>
        <a:bodyPr/>
        <a:lstStyle/>
        <a:p>
          <a:endParaRPr lang="de-DE"/>
        </a:p>
      </dgm:t>
    </dgm:pt>
    <dgm:pt modelId="{570832F8-2187-4871-BA7F-F3A85B46FE74}" type="sibTrans" cxnId="{354B9740-03C1-4A34-909E-20B11FCBEAEA}">
      <dgm:prSet/>
      <dgm:spPr/>
      <dgm:t>
        <a:bodyPr/>
        <a:lstStyle/>
        <a:p>
          <a:endParaRPr lang="de-DE"/>
        </a:p>
      </dgm:t>
    </dgm:pt>
    <dgm:pt modelId="{17561E1A-A1ED-4BA7-B1AA-5D2D5542D159}">
      <dgm:prSet custT="1"/>
      <dgm:spPr/>
      <dgm:t>
        <a:bodyPr/>
        <a:lstStyle/>
        <a:p>
          <a:r>
            <a:rPr lang="de-DE" sz="1600" b="0" dirty="0" smtClean="0">
              <a:solidFill>
                <a:schemeClr val="bg1"/>
              </a:solidFill>
            </a:rPr>
            <a:t>Zeitpunkt</a:t>
          </a:r>
          <a:endParaRPr lang="de-DE" sz="1600" dirty="0"/>
        </a:p>
      </dgm:t>
    </dgm:pt>
    <dgm:pt modelId="{572FB90D-51F0-40A3-AB04-D5B6CCB95487}" type="parTrans" cxnId="{EA1E5BFB-6A5D-405E-B66D-9543F7F0D58A}">
      <dgm:prSet/>
      <dgm:spPr/>
      <dgm:t>
        <a:bodyPr/>
        <a:lstStyle/>
        <a:p>
          <a:endParaRPr lang="de-DE"/>
        </a:p>
      </dgm:t>
    </dgm:pt>
    <dgm:pt modelId="{9C7E40B9-9939-4927-A4B5-88B4D5FEC6C7}" type="sibTrans" cxnId="{EA1E5BFB-6A5D-405E-B66D-9543F7F0D58A}">
      <dgm:prSet/>
      <dgm:spPr/>
      <dgm:t>
        <a:bodyPr/>
        <a:lstStyle/>
        <a:p>
          <a:endParaRPr lang="de-DE"/>
        </a:p>
      </dgm:t>
    </dgm:pt>
    <dgm:pt modelId="{BDADDEF2-9DF3-448C-B83F-0F09F7724777}">
      <dgm:prSet custT="1"/>
      <dgm:spPr/>
      <dgm:t>
        <a:bodyPr/>
        <a:lstStyle/>
        <a:p>
          <a:r>
            <a:rPr lang="de-DE" sz="1600" dirty="0" smtClean="0"/>
            <a:t>Wochentag</a:t>
          </a:r>
          <a:endParaRPr lang="de-DE" sz="1600" dirty="0"/>
        </a:p>
      </dgm:t>
    </dgm:pt>
    <dgm:pt modelId="{70A8CDB1-250F-4E10-B88F-0D01FE2857FF}" type="parTrans" cxnId="{0928563C-5868-4E46-BBD1-8878BC713A95}">
      <dgm:prSet/>
      <dgm:spPr/>
      <dgm:t>
        <a:bodyPr/>
        <a:lstStyle/>
        <a:p>
          <a:endParaRPr lang="de-DE"/>
        </a:p>
      </dgm:t>
    </dgm:pt>
    <dgm:pt modelId="{16AF81E8-3613-42FA-A3C4-430047EBEE89}" type="sibTrans" cxnId="{0928563C-5868-4E46-BBD1-8878BC713A95}">
      <dgm:prSet/>
      <dgm:spPr/>
      <dgm:t>
        <a:bodyPr/>
        <a:lstStyle/>
        <a:p>
          <a:endParaRPr lang="de-DE"/>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11" custScaleX="109633" custScaleY="98666">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11" custScaleX="109633" custScaleY="98666">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11" custScaleX="109633" custScaleY="98666">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11" custScaleX="109633" custScaleY="98666">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11" custScaleX="109633" custScaleY="98666">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11" custScaleX="109633" custScaleY="98666">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6" presStyleCnt="11" custScaleX="109633" custScaleY="98666">
        <dgm:presLayoutVars>
          <dgm:bulletEnabled val="1"/>
        </dgm:presLayoutVars>
      </dgm:prSet>
      <dgm:spPr/>
      <dgm:t>
        <a:bodyPr/>
        <a:lstStyle/>
        <a:p>
          <a:endParaRPr lang="de-DE"/>
        </a:p>
      </dgm:t>
    </dgm:pt>
    <dgm:pt modelId="{1CEC370E-B2CF-4F0C-8E08-9E72F49F417D}" type="pres">
      <dgm:prSet presAssocID="{183973DC-950E-4A4F-B11C-9EEF17275727}" presName="sibTrans" presStyleCnt="0"/>
      <dgm:spPr/>
    </dgm:pt>
    <dgm:pt modelId="{F3C53E7F-8C71-4896-82B3-1AB639834E01}" type="pres">
      <dgm:prSet presAssocID="{52BB7DB3-04DE-4602-BF8B-0DCDD8C2583B}" presName="node" presStyleLbl="node1" presStyleIdx="7" presStyleCnt="11" custScaleX="109633" custScaleY="98666">
        <dgm:presLayoutVars>
          <dgm:bulletEnabled val="1"/>
        </dgm:presLayoutVars>
      </dgm:prSet>
      <dgm:spPr/>
      <dgm:t>
        <a:bodyPr/>
        <a:lstStyle/>
        <a:p>
          <a:endParaRPr lang="de-DE"/>
        </a:p>
      </dgm:t>
    </dgm:pt>
    <dgm:pt modelId="{4B9BFD9D-85D0-41E2-BB8E-492A0D37D2D9}" type="pres">
      <dgm:prSet presAssocID="{95C53BEC-BDD6-44FD-A18C-9B8460CE72AC}" presName="sibTrans" presStyleCnt="0"/>
      <dgm:spPr/>
    </dgm:pt>
    <dgm:pt modelId="{209B3C61-0791-477A-BBB1-BC23EEBF28CB}" type="pres">
      <dgm:prSet presAssocID="{BDADDEF2-9DF3-448C-B83F-0F09F7724777}" presName="node" presStyleLbl="node1" presStyleIdx="8" presStyleCnt="11">
        <dgm:presLayoutVars>
          <dgm:bulletEnabled val="1"/>
        </dgm:presLayoutVars>
      </dgm:prSet>
      <dgm:spPr/>
      <dgm:t>
        <a:bodyPr/>
        <a:lstStyle/>
        <a:p>
          <a:endParaRPr lang="de-DE"/>
        </a:p>
      </dgm:t>
    </dgm:pt>
    <dgm:pt modelId="{4D6407B5-0B29-4055-ACCF-9260E61E9942}" type="pres">
      <dgm:prSet presAssocID="{16AF81E8-3613-42FA-A3C4-430047EBEE89}" presName="sibTrans" presStyleCnt="0"/>
      <dgm:spPr/>
    </dgm:pt>
    <dgm:pt modelId="{A5F0325E-A8AB-40E4-8519-1201F7AAC809}" type="pres">
      <dgm:prSet presAssocID="{6D472012-15BD-47FD-AA0D-0180D2988955}" presName="node" presStyleLbl="node1" presStyleIdx="9" presStyleCnt="11" custLinFactNeighborY="1046">
        <dgm:presLayoutVars>
          <dgm:bulletEnabled val="1"/>
        </dgm:presLayoutVars>
      </dgm:prSet>
      <dgm:spPr/>
      <dgm:t>
        <a:bodyPr/>
        <a:lstStyle/>
        <a:p>
          <a:endParaRPr lang="de-DE"/>
        </a:p>
      </dgm:t>
    </dgm:pt>
    <dgm:pt modelId="{BF58B592-1D06-4C7A-978A-975FB6675D26}" type="pres">
      <dgm:prSet presAssocID="{570832F8-2187-4871-BA7F-F3A85B46FE74}" presName="sibTrans" presStyleCnt="0"/>
      <dgm:spPr/>
    </dgm:pt>
    <dgm:pt modelId="{B8E851F5-366D-41C9-8FAC-52CD04241576}" type="pres">
      <dgm:prSet presAssocID="{17561E1A-A1ED-4BA7-B1AA-5D2D5542D159}" presName="node" presStyleLbl="node1" presStyleIdx="10" presStyleCnt="11">
        <dgm:presLayoutVars>
          <dgm:bulletEnabled val="1"/>
        </dgm:presLayoutVars>
      </dgm:prSet>
      <dgm:spPr/>
      <dgm:t>
        <a:bodyPr/>
        <a:lstStyle/>
        <a:p>
          <a:endParaRPr lang="de-DE"/>
        </a:p>
      </dgm:t>
    </dgm:pt>
  </dgm:ptLst>
  <dgm:cxnLst>
    <dgm:cxn modelId="{0BFFDA15-87A7-3548-BF0B-DDE33A3AAB83}" type="presOf" srcId="{52BB7DB3-04DE-4602-BF8B-0DCDD8C2583B}" destId="{F3C53E7F-8C71-4896-82B3-1AB639834E01}" srcOrd="0" destOrd="0" presId="urn:microsoft.com/office/officeart/2005/8/layout/default#1"/>
    <dgm:cxn modelId="{7A83EA3C-938B-9040-978C-CCF1769F6360}" type="presOf" srcId="{F007E9D3-788E-41D8-8B49-9D44BD83C2CC}" destId="{6FBBB895-9451-4BDC-9E2C-B0B85F0B409A}" srcOrd="0" destOrd="0" presId="urn:microsoft.com/office/officeart/2005/8/layout/default#1"/>
    <dgm:cxn modelId="{32443E68-5627-9449-92F9-A0FAE0BC8107}" type="presOf" srcId="{585984EA-26A9-464C-A1FB-90F69205ADED}" destId="{098DA181-1D49-455F-8CBF-D0C451C94765}" srcOrd="0" destOrd="0" presId="urn:microsoft.com/office/officeart/2005/8/layout/default#1"/>
    <dgm:cxn modelId="{FA486A4E-FC91-4E5B-9BEF-80D988B846AF}" srcId="{61FFE57B-5C5A-4723-8CFE-A1AA268E89B0}" destId="{62EA643D-9410-4127-8E29-C68A77933FAB}" srcOrd="3" destOrd="0" parTransId="{99EB2B25-8587-4ADE-9E48-16DD2B00D76F}" sibTransId="{CA7C3847-4A76-458E-80B7-16AC66FAF8C1}"/>
    <dgm:cxn modelId="{37DA6B56-B5B3-5F47-BFA6-E725CB274532}" type="presOf" srcId="{62EA643D-9410-4127-8E29-C68A77933FAB}" destId="{EE357351-B66D-4EC4-ACA2-37841AA44CBC}" srcOrd="0" destOrd="0" presId="urn:microsoft.com/office/officeart/2005/8/layout/default#1"/>
    <dgm:cxn modelId="{169B6980-C638-457E-970D-5E20113B65ED}" srcId="{61FFE57B-5C5A-4723-8CFE-A1AA268E89B0}" destId="{49B85C7C-25D1-43AC-AA44-492D61DDD858}" srcOrd="6" destOrd="0" parTransId="{B7B45AF7-FD17-4A2A-8A98-90C4E52FB1C2}" sibTransId="{183973DC-950E-4A4F-B11C-9EEF17275727}"/>
    <dgm:cxn modelId="{88C5E86D-EEFE-402C-9B85-D71F0160A6C9}" type="presOf" srcId="{6D472012-15BD-47FD-AA0D-0180D2988955}" destId="{A5F0325E-A8AB-40E4-8519-1201F7AAC809}" srcOrd="0" destOrd="0" presId="urn:microsoft.com/office/officeart/2005/8/layout/default#1"/>
    <dgm:cxn modelId="{5DF29AE4-4107-D640-88FC-E2F5AD1F83D0}" type="presOf" srcId="{7E7F3FBA-A64A-4E0A-A4E1-6ACEDB9BE4D8}" destId="{BCDC9FAA-9B63-4EED-BB07-B2FA1503EBA2}" srcOrd="0" destOrd="0" presId="urn:microsoft.com/office/officeart/2005/8/layout/default#1"/>
    <dgm:cxn modelId="{52063586-B4CB-9941-802E-37E49BADA2BF}" type="presOf" srcId="{1B5F6133-B4CC-45C9-A482-930A05E575C8}" destId="{E6BBF700-6344-493C-AC3B-9D22C08ED730}" srcOrd="0" destOrd="0" presId="urn:microsoft.com/office/officeart/2005/8/layout/default#1"/>
    <dgm:cxn modelId="{2D6F6634-AC22-0F47-8CA5-A6E25F526E93}" type="presOf" srcId="{61FFE57B-5C5A-4723-8CFE-A1AA268E89B0}" destId="{41F1D5ED-B35F-4B4E-BDED-079BDAD277F6}" srcOrd="0" destOrd="0" presId="urn:microsoft.com/office/officeart/2005/8/layout/default#1"/>
    <dgm:cxn modelId="{354B9740-03C1-4A34-909E-20B11FCBEAEA}" srcId="{61FFE57B-5C5A-4723-8CFE-A1AA268E89B0}" destId="{6D472012-15BD-47FD-AA0D-0180D2988955}" srcOrd="9" destOrd="0" parTransId="{ADF03BAB-C19A-4543-AF4A-E0D6B2D61295}" sibTransId="{570832F8-2187-4871-BA7F-F3A85B46FE74}"/>
    <dgm:cxn modelId="{912DD2F0-A798-475B-BDB8-6D96022CC610}" srcId="{61FFE57B-5C5A-4723-8CFE-A1AA268E89B0}" destId="{F007E9D3-788E-41D8-8B49-9D44BD83C2CC}" srcOrd="4" destOrd="0" parTransId="{2CBE0D41-66C5-430D-A778-0109742AC41A}" sibTransId="{33F8FFF4-0BA5-4D34-AB3A-ECC4710C1643}"/>
    <dgm:cxn modelId="{27DD6791-80ED-4C45-94F9-FA52CA81D75D}" srcId="{61FFE57B-5C5A-4723-8CFE-A1AA268E89B0}" destId="{7E7F3FBA-A64A-4E0A-A4E1-6ACEDB9BE4D8}" srcOrd="1" destOrd="0" parTransId="{D2741D3C-260F-4897-9181-DA87F306A828}" sibTransId="{9E08B7B6-7AD1-4A12-B7C9-4C8BD334E540}"/>
    <dgm:cxn modelId="{61AC5FE9-1E01-4DAD-8B95-EE3196A563EC}" type="presOf" srcId="{17561E1A-A1ED-4BA7-B1AA-5D2D5542D159}" destId="{B8E851F5-366D-41C9-8FAC-52CD04241576}" srcOrd="0" destOrd="0" presId="urn:microsoft.com/office/officeart/2005/8/layout/default#1"/>
    <dgm:cxn modelId="{FAEB76D5-EFFC-D64A-B9D8-A69A4713FCB5}" type="presOf" srcId="{49B85C7C-25D1-43AC-AA44-492D61DDD858}" destId="{879AA52B-2775-4788-9D94-83635F1825AC}" srcOrd="0" destOrd="0" presId="urn:microsoft.com/office/officeart/2005/8/layout/default#1"/>
    <dgm:cxn modelId="{0928563C-5868-4E46-BBD1-8878BC713A95}" srcId="{61FFE57B-5C5A-4723-8CFE-A1AA268E89B0}" destId="{BDADDEF2-9DF3-448C-B83F-0F09F7724777}" srcOrd="8" destOrd="0" parTransId="{70A8CDB1-250F-4E10-B88F-0D01FE2857FF}" sibTransId="{16AF81E8-3613-42FA-A3C4-430047EBEE89}"/>
    <dgm:cxn modelId="{38307FD6-51DA-4839-9FD2-7F6570F8E487}" srcId="{61FFE57B-5C5A-4723-8CFE-A1AA268E89B0}" destId="{585984EA-26A9-464C-A1FB-90F69205ADED}" srcOrd="2" destOrd="0" parTransId="{284B283B-A9B9-4D8D-8E91-64FD564093AB}" sibTransId="{FD0F68D2-2706-45B9-8E17-3B6EF112E773}"/>
    <dgm:cxn modelId="{EA1E5BFB-6A5D-405E-B66D-9543F7F0D58A}" srcId="{61FFE57B-5C5A-4723-8CFE-A1AA268E89B0}" destId="{17561E1A-A1ED-4BA7-B1AA-5D2D5542D159}" srcOrd="10" destOrd="0" parTransId="{572FB90D-51F0-40A3-AB04-D5B6CCB95487}" sibTransId="{9C7E40B9-9939-4927-A4B5-88B4D5FEC6C7}"/>
    <dgm:cxn modelId="{92EA599A-6C60-486F-82D5-0BE2EBFC4B64}" srcId="{61FFE57B-5C5A-4723-8CFE-A1AA268E89B0}" destId="{895D88DA-E156-44FD-89F7-65B297333111}" srcOrd="5" destOrd="0" parTransId="{E4276DDE-600F-4CDA-8AA5-9D316CE1D62A}" sibTransId="{96ABE7EA-ED15-4F38-AF06-7CB7A9B4AA5A}"/>
    <dgm:cxn modelId="{A1F4A538-FE5F-48F0-BE76-FF744CE43844}" type="presOf" srcId="{BDADDEF2-9DF3-448C-B83F-0F09F7724777}" destId="{209B3C61-0791-477A-BBB1-BC23EEBF28CB}" srcOrd="0" destOrd="0" presId="urn:microsoft.com/office/officeart/2005/8/layout/default#1"/>
    <dgm:cxn modelId="{1B64204D-94E9-4149-988B-EF45464C52AC}" srcId="{61FFE57B-5C5A-4723-8CFE-A1AA268E89B0}" destId="{1B5F6133-B4CC-45C9-A482-930A05E575C8}" srcOrd="0" destOrd="0" parTransId="{16671584-7E95-4146-92C7-604634B2CFAA}" sibTransId="{A72C5C34-0A4C-4341-8EA4-DA03D63A6942}"/>
    <dgm:cxn modelId="{8CF1AA2A-9035-4A90-9672-B41A83C925A7}" srcId="{61FFE57B-5C5A-4723-8CFE-A1AA268E89B0}" destId="{52BB7DB3-04DE-4602-BF8B-0DCDD8C2583B}" srcOrd="7" destOrd="0" parTransId="{7E868603-180B-425A-8D0C-F35D304209C3}" sibTransId="{95C53BEC-BDD6-44FD-A18C-9B8460CE72AC}"/>
    <dgm:cxn modelId="{EE5372BC-9CFE-BD45-AD69-47B1B519149F}" type="presOf" srcId="{895D88DA-E156-44FD-89F7-65B297333111}" destId="{5B9B5528-5E09-4764-A7C3-37550AEFACF2}" srcOrd="0" destOrd="0" presId="urn:microsoft.com/office/officeart/2005/8/layout/default#1"/>
    <dgm:cxn modelId="{EC868F81-9D67-5B44-B69B-F3AAF8B8BA4F}" type="presParOf" srcId="{41F1D5ED-B35F-4B4E-BDED-079BDAD277F6}" destId="{E6BBF700-6344-493C-AC3B-9D22C08ED730}" srcOrd="0" destOrd="0" presId="urn:microsoft.com/office/officeart/2005/8/layout/default#1"/>
    <dgm:cxn modelId="{AF8B57BF-EA6F-4442-A43A-990FCB72BB01}" type="presParOf" srcId="{41F1D5ED-B35F-4B4E-BDED-079BDAD277F6}" destId="{CD2A9EDC-97E8-4A8A-9AFE-BA870072855B}" srcOrd="1" destOrd="0" presId="urn:microsoft.com/office/officeart/2005/8/layout/default#1"/>
    <dgm:cxn modelId="{8EBF7E2E-C8C3-C847-9CF5-14FC6DE38487}" type="presParOf" srcId="{41F1D5ED-B35F-4B4E-BDED-079BDAD277F6}" destId="{BCDC9FAA-9B63-4EED-BB07-B2FA1503EBA2}" srcOrd="2" destOrd="0" presId="urn:microsoft.com/office/officeart/2005/8/layout/default#1"/>
    <dgm:cxn modelId="{A3139CAE-BCEE-7348-AF3A-A4B045AC84B5}" type="presParOf" srcId="{41F1D5ED-B35F-4B4E-BDED-079BDAD277F6}" destId="{4DBDA066-4630-4102-8AFE-5BEFE24047F9}" srcOrd="3" destOrd="0" presId="urn:microsoft.com/office/officeart/2005/8/layout/default#1"/>
    <dgm:cxn modelId="{57FDE154-8182-7B48-A263-17B0A72A1DBF}" type="presParOf" srcId="{41F1D5ED-B35F-4B4E-BDED-079BDAD277F6}" destId="{098DA181-1D49-455F-8CBF-D0C451C94765}" srcOrd="4" destOrd="0" presId="urn:microsoft.com/office/officeart/2005/8/layout/default#1"/>
    <dgm:cxn modelId="{23919172-A1A1-9846-B982-62BAD87C292E}" type="presParOf" srcId="{41F1D5ED-B35F-4B4E-BDED-079BDAD277F6}" destId="{39D008AC-AB43-416A-AC70-4D5165FF4A5C}" srcOrd="5" destOrd="0" presId="urn:microsoft.com/office/officeart/2005/8/layout/default#1"/>
    <dgm:cxn modelId="{390C6064-F4AB-BD4B-B598-18C4E6E7F95F}" type="presParOf" srcId="{41F1D5ED-B35F-4B4E-BDED-079BDAD277F6}" destId="{EE357351-B66D-4EC4-ACA2-37841AA44CBC}" srcOrd="6" destOrd="0" presId="urn:microsoft.com/office/officeart/2005/8/layout/default#1"/>
    <dgm:cxn modelId="{636DF02E-E786-DA46-A6A2-A17DEB62F3E1}" type="presParOf" srcId="{41F1D5ED-B35F-4B4E-BDED-079BDAD277F6}" destId="{AC3B45DA-C0E9-4E1E-9122-74510D4898A3}" srcOrd="7" destOrd="0" presId="urn:microsoft.com/office/officeart/2005/8/layout/default#1"/>
    <dgm:cxn modelId="{32DD4ABB-F05C-4D42-B6B0-9669A814972A}" type="presParOf" srcId="{41F1D5ED-B35F-4B4E-BDED-079BDAD277F6}" destId="{6FBBB895-9451-4BDC-9E2C-B0B85F0B409A}" srcOrd="8" destOrd="0" presId="urn:microsoft.com/office/officeart/2005/8/layout/default#1"/>
    <dgm:cxn modelId="{BF15F7CD-8B44-7D4F-84B8-AF4836198A62}" type="presParOf" srcId="{41F1D5ED-B35F-4B4E-BDED-079BDAD277F6}" destId="{60DE20D9-1CFA-490C-92BF-BD7A4D537FE4}" srcOrd="9" destOrd="0" presId="urn:microsoft.com/office/officeart/2005/8/layout/default#1"/>
    <dgm:cxn modelId="{CB646794-82DD-B34F-BC46-021305B12CBA}" type="presParOf" srcId="{41F1D5ED-B35F-4B4E-BDED-079BDAD277F6}" destId="{5B9B5528-5E09-4764-A7C3-37550AEFACF2}" srcOrd="10" destOrd="0" presId="urn:microsoft.com/office/officeart/2005/8/layout/default#1"/>
    <dgm:cxn modelId="{B780A085-01E8-1C4E-96DC-92DB88680B40}" type="presParOf" srcId="{41F1D5ED-B35F-4B4E-BDED-079BDAD277F6}" destId="{2592A8F7-31A1-43C5-85E0-834E146A1417}" srcOrd="11" destOrd="0" presId="urn:microsoft.com/office/officeart/2005/8/layout/default#1"/>
    <dgm:cxn modelId="{CF6ECD1A-88BB-FA4A-9C1A-98ECECB3EAA0}" type="presParOf" srcId="{41F1D5ED-B35F-4B4E-BDED-079BDAD277F6}" destId="{879AA52B-2775-4788-9D94-83635F1825AC}" srcOrd="12" destOrd="0" presId="urn:microsoft.com/office/officeart/2005/8/layout/default#1"/>
    <dgm:cxn modelId="{88883B14-D43A-3145-8462-56BDA4196B57}" type="presParOf" srcId="{41F1D5ED-B35F-4B4E-BDED-079BDAD277F6}" destId="{1CEC370E-B2CF-4F0C-8E08-9E72F49F417D}" srcOrd="13" destOrd="0" presId="urn:microsoft.com/office/officeart/2005/8/layout/default#1"/>
    <dgm:cxn modelId="{C07CED30-0DC2-6E4C-BC09-5FA11AEEB58D}" type="presParOf" srcId="{41F1D5ED-B35F-4B4E-BDED-079BDAD277F6}" destId="{F3C53E7F-8C71-4896-82B3-1AB639834E01}" srcOrd="14" destOrd="0" presId="urn:microsoft.com/office/officeart/2005/8/layout/default#1"/>
    <dgm:cxn modelId="{23D0FE90-8F6B-8842-90A7-4911A30D8891}" type="presParOf" srcId="{41F1D5ED-B35F-4B4E-BDED-079BDAD277F6}" destId="{4B9BFD9D-85D0-41E2-BB8E-492A0D37D2D9}" srcOrd="15" destOrd="0" presId="urn:microsoft.com/office/officeart/2005/8/layout/default#1"/>
    <dgm:cxn modelId="{AFA68E42-C435-48E3-9FAD-546F37E708DA}" type="presParOf" srcId="{41F1D5ED-B35F-4B4E-BDED-079BDAD277F6}" destId="{209B3C61-0791-477A-BBB1-BC23EEBF28CB}" srcOrd="16" destOrd="0" presId="urn:microsoft.com/office/officeart/2005/8/layout/default#1"/>
    <dgm:cxn modelId="{D2FB3AB6-1214-41CC-8718-8BC6B616678A}" type="presParOf" srcId="{41F1D5ED-B35F-4B4E-BDED-079BDAD277F6}" destId="{4D6407B5-0B29-4055-ACCF-9260E61E9942}" srcOrd="17" destOrd="0" presId="urn:microsoft.com/office/officeart/2005/8/layout/default#1"/>
    <dgm:cxn modelId="{5216CD57-4C48-4B60-A8AB-AD6BC6F50E23}" type="presParOf" srcId="{41F1D5ED-B35F-4B4E-BDED-079BDAD277F6}" destId="{A5F0325E-A8AB-40E4-8519-1201F7AAC809}" srcOrd="18" destOrd="0" presId="urn:microsoft.com/office/officeart/2005/8/layout/default#1"/>
    <dgm:cxn modelId="{61E27B43-EFFE-4762-9915-785BA8113B65}" type="presParOf" srcId="{41F1D5ED-B35F-4B4E-BDED-079BDAD277F6}" destId="{BF58B592-1D06-4C7A-978A-975FB6675D26}" srcOrd="19" destOrd="0" presId="urn:microsoft.com/office/officeart/2005/8/layout/default#1"/>
    <dgm:cxn modelId="{48CA3045-8CD1-445F-9D98-6CE325E65194}" type="presParOf" srcId="{41F1D5ED-B35F-4B4E-BDED-079BDAD277F6}" destId="{B8E851F5-366D-41C9-8FAC-52CD04241576}" srcOrd="2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810BB-3A92-9E4F-A888-5E3C44D49C83}"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de-DE"/>
        </a:p>
      </dgm:t>
    </dgm:pt>
    <dgm:pt modelId="{B2874C03-6090-8A44-BFD9-F37963161899}">
      <dgm:prSet phldrT="[Text]" custT="1"/>
      <dgm:spPr/>
      <dgm:t>
        <a:bodyPr/>
        <a:lstStyle/>
        <a:p>
          <a:r>
            <a:rPr lang="de-DE" sz="1200" b="1" dirty="0" smtClean="0"/>
            <a:t>Studienpopulation</a:t>
          </a:r>
        </a:p>
        <a:p>
          <a:r>
            <a:rPr lang="de-DE" sz="1200" b="1" dirty="0" smtClean="0"/>
            <a:t>18-79 Jahre </a:t>
          </a:r>
          <a:endParaRPr lang="de-DE" sz="1200" b="1" dirty="0"/>
        </a:p>
      </dgm:t>
    </dgm:pt>
    <dgm:pt modelId="{EB72C8B3-6A72-354B-AF99-11694F3A9821}" type="parTrans" cxnId="{8B797E8B-CCE6-944D-A3CF-4292BE419C5A}">
      <dgm:prSet/>
      <dgm:spPr/>
      <dgm:t>
        <a:bodyPr/>
        <a:lstStyle/>
        <a:p>
          <a:endParaRPr lang="de-DE"/>
        </a:p>
      </dgm:t>
    </dgm:pt>
    <dgm:pt modelId="{B89ABB87-9628-724B-B983-52B2A5DBDDBD}" type="sibTrans" cxnId="{8B797E8B-CCE6-944D-A3CF-4292BE419C5A}">
      <dgm:prSet/>
      <dgm:spPr/>
      <dgm:t>
        <a:bodyPr/>
        <a:lstStyle/>
        <a:p>
          <a:endParaRPr lang="de-DE"/>
        </a:p>
      </dgm:t>
    </dgm:pt>
    <dgm:pt modelId="{F938B812-7958-9C4C-9F92-41058787FA6A}">
      <dgm:prSet phldrT="[Text]" custT="1"/>
      <dgm:spPr/>
      <dgm:t>
        <a:bodyPr/>
        <a:lstStyle/>
        <a:p>
          <a:r>
            <a:rPr lang="de-DE" sz="1200" b="1" dirty="0" smtClean="0"/>
            <a:t>ESS und/oder DSS</a:t>
          </a:r>
        </a:p>
        <a:p>
          <a:r>
            <a:rPr lang="de-DE" sz="1200" dirty="0" smtClean="0"/>
            <a:t>(&lt; 3-mal/Woche) </a:t>
          </a:r>
          <a:r>
            <a:rPr lang="de-DE" sz="1200" b="1" dirty="0" smtClean="0"/>
            <a:t>69,7 %</a:t>
          </a:r>
          <a:endParaRPr lang="de-DE" sz="1200" b="1" dirty="0"/>
        </a:p>
      </dgm:t>
    </dgm:pt>
    <dgm:pt modelId="{A6AC8736-D29D-574A-8D39-F4BA467075C1}" type="parTrans" cxnId="{54724838-372D-964F-B4AE-FC93436DC329}">
      <dgm:prSet/>
      <dgm:spPr/>
      <dgm:t>
        <a:bodyPr/>
        <a:lstStyle/>
        <a:p>
          <a:endParaRPr lang="de-DE"/>
        </a:p>
      </dgm:t>
    </dgm:pt>
    <dgm:pt modelId="{F859E863-B434-094C-83EC-DA92E43AD2C5}" type="sibTrans" cxnId="{54724838-372D-964F-B4AE-FC93436DC329}">
      <dgm:prSet/>
      <dgm:spPr/>
      <dgm:t>
        <a:bodyPr/>
        <a:lstStyle/>
        <a:p>
          <a:endParaRPr lang="de-DE"/>
        </a:p>
      </dgm:t>
    </dgm:pt>
    <dgm:pt modelId="{A57EF7C9-AAC8-0147-B171-82E0975AF643}">
      <dgm:prSet phldrT="[Text]" custT="1"/>
      <dgm:spPr/>
      <dgm:t>
        <a:bodyPr/>
        <a:lstStyle/>
        <a:p>
          <a:r>
            <a:rPr lang="de-DE" sz="1200" b="1" dirty="0" smtClean="0"/>
            <a:t>ESS und/oder DSS</a:t>
          </a:r>
        </a:p>
        <a:p>
          <a:r>
            <a:rPr lang="de-DE" sz="1200" dirty="0" smtClean="0"/>
            <a:t>(&gt;= 3-mal/Woche) </a:t>
          </a:r>
          <a:r>
            <a:rPr lang="de-DE" sz="1200" b="1" dirty="0" smtClean="0"/>
            <a:t>30,3 %</a:t>
          </a:r>
          <a:endParaRPr lang="de-DE" sz="1200" b="1" dirty="0"/>
        </a:p>
      </dgm:t>
    </dgm:pt>
    <dgm:pt modelId="{9A297BC6-DA33-1947-9A79-C2DDE96D6C80}" type="parTrans" cxnId="{65E607E1-2552-2C41-B9B3-54A0331F53CC}">
      <dgm:prSet/>
      <dgm:spPr/>
      <dgm:t>
        <a:bodyPr/>
        <a:lstStyle/>
        <a:p>
          <a:endParaRPr lang="de-DE"/>
        </a:p>
      </dgm:t>
    </dgm:pt>
    <dgm:pt modelId="{87A09257-5EF8-B84B-8815-10FD4ECA73E3}" type="sibTrans" cxnId="{65E607E1-2552-2C41-B9B3-54A0331F53CC}">
      <dgm:prSet/>
      <dgm:spPr/>
      <dgm:t>
        <a:bodyPr/>
        <a:lstStyle/>
        <a:p>
          <a:endParaRPr lang="de-DE"/>
        </a:p>
      </dgm:t>
    </dgm:pt>
    <dgm:pt modelId="{2D1BB70F-8A0E-3D48-81D0-62BCD16412F4}">
      <dgm:prSet phldrT="[Text]" custT="1"/>
      <dgm:spPr/>
      <dgm:t>
        <a:bodyPr/>
        <a:lstStyle/>
        <a:p>
          <a:r>
            <a:rPr lang="de-DE" sz="1200" b="1" dirty="0" smtClean="0"/>
            <a:t>+ Schlechte Schlafqualität</a:t>
          </a:r>
        </a:p>
        <a:p>
          <a:r>
            <a:rPr lang="de-DE" sz="1200" b="1" dirty="0" smtClean="0"/>
            <a:t>21,9 %</a:t>
          </a:r>
          <a:endParaRPr lang="de-DE" sz="1200" b="1" dirty="0"/>
        </a:p>
      </dgm:t>
    </dgm:pt>
    <dgm:pt modelId="{330FF9CF-F0BC-3A41-99F0-83ED19D28D7A}" type="parTrans" cxnId="{D947C071-BE9D-5F44-85A7-6A76CE16837B}">
      <dgm:prSet/>
      <dgm:spPr/>
      <dgm:t>
        <a:bodyPr/>
        <a:lstStyle/>
        <a:p>
          <a:endParaRPr lang="de-DE"/>
        </a:p>
      </dgm:t>
    </dgm:pt>
    <dgm:pt modelId="{34272F96-AD71-7C4E-87B1-6E43AFA64044}" type="sibTrans" cxnId="{D947C071-BE9D-5F44-85A7-6A76CE16837B}">
      <dgm:prSet/>
      <dgm:spPr/>
      <dgm:t>
        <a:bodyPr/>
        <a:lstStyle/>
        <a:p>
          <a:endParaRPr lang="de-DE"/>
        </a:p>
      </dgm:t>
    </dgm:pt>
    <dgm:pt modelId="{DEACEB29-7AE5-CD4E-AD64-D94A6A023DB3}">
      <dgm:prSet custT="1"/>
      <dgm:spPr/>
      <dgm:t>
        <a:bodyPr/>
        <a:lstStyle/>
        <a:p>
          <a:r>
            <a:rPr lang="de-DE" sz="1200" b="1" dirty="0" smtClean="0"/>
            <a:t>+ Tagesbeeinträchtigung </a:t>
          </a:r>
          <a:r>
            <a:rPr lang="de-DE" sz="1200" b="0" dirty="0" smtClean="0"/>
            <a:t>(müde und/oder erschöpft)</a:t>
          </a:r>
        </a:p>
        <a:p>
          <a:r>
            <a:rPr lang="de-DE" sz="1200" b="1" dirty="0" smtClean="0"/>
            <a:t>5,7 % </a:t>
          </a:r>
          <a:r>
            <a:rPr lang="de-DE" sz="1200" b="0" dirty="0" smtClean="0"/>
            <a:t>Screening-Diagnose Insomnie</a:t>
          </a:r>
        </a:p>
      </dgm:t>
    </dgm:pt>
    <dgm:pt modelId="{10ECE5EB-328A-7C43-81E2-709C49291FD6}" type="parTrans" cxnId="{1B88C09F-3ABD-1345-A977-44E8023B917D}">
      <dgm:prSet/>
      <dgm:spPr/>
      <dgm:t>
        <a:bodyPr/>
        <a:lstStyle/>
        <a:p>
          <a:endParaRPr lang="de-DE"/>
        </a:p>
      </dgm:t>
    </dgm:pt>
    <dgm:pt modelId="{61D9DEA6-87FC-D347-865F-4CBFA5FB1E56}" type="sibTrans" cxnId="{1B88C09F-3ABD-1345-A977-44E8023B917D}">
      <dgm:prSet/>
      <dgm:spPr/>
      <dgm:t>
        <a:bodyPr/>
        <a:lstStyle/>
        <a:p>
          <a:endParaRPr lang="de-DE"/>
        </a:p>
      </dgm:t>
    </dgm:pt>
    <dgm:pt modelId="{46CEF23E-AD04-494A-B850-CC64DE098635}" type="pres">
      <dgm:prSet presAssocID="{9DC810BB-3A92-9E4F-A888-5E3C44D49C83}" presName="hierChild1" presStyleCnt="0">
        <dgm:presLayoutVars>
          <dgm:chPref val="1"/>
          <dgm:dir/>
          <dgm:animOne val="branch"/>
          <dgm:animLvl val="lvl"/>
          <dgm:resizeHandles/>
        </dgm:presLayoutVars>
      </dgm:prSet>
      <dgm:spPr/>
      <dgm:t>
        <a:bodyPr/>
        <a:lstStyle/>
        <a:p>
          <a:endParaRPr lang="de-DE"/>
        </a:p>
      </dgm:t>
    </dgm:pt>
    <dgm:pt modelId="{E557866E-D776-4846-B215-FA629E0758D3}" type="pres">
      <dgm:prSet presAssocID="{B2874C03-6090-8A44-BFD9-F37963161899}" presName="hierRoot1" presStyleCnt="0"/>
      <dgm:spPr/>
    </dgm:pt>
    <dgm:pt modelId="{7F4862EB-A5C5-5047-ADF1-EF2BC2C77B5D}" type="pres">
      <dgm:prSet presAssocID="{B2874C03-6090-8A44-BFD9-F37963161899}" presName="composite" presStyleCnt="0"/>
      <dgm:spPr/>
    </dgm:pt>
    <dgm:pt modelId="{C9899CAA-A925-384E-9DB6-68FD6FD4BE51}" type="pres">
      <dgm:prSet presAssocID="{B2874C03-6090-8A44-BFD9-F37963161899}" presName="background" presStyleLbl="node0" presStyleIdx="0" presStyleCnt="1"/>
      <dgm:spPr/>
    </dgm:pt>
    <dgm:pt modelId="{317528EF-F322-634E-B051-D180EA5C4972}" type="pres">
      <dgm:prSet presAssocID="{B2874C03-6090-8A44-BFD9-F37963161899}" presName="text" presStyleLbl="fgAcc0" presStyleIdx="0" presStyleCnt="1" custScaleX="174961" custLinFactNeighborX="28182">
        <dgm:presLayoutVars>
          <dgm:chPref val="3"/>
        </dgm:presLayoutVars>
      </dgm:prSet>
      <dgm:spPr/>
      <dgm:t>
        <a:bodyPr/>
        <a:lstStyle/>
        <a:p>
          <a:endParaRPr lang="de-DE"/>
        </a:p>
      </dgm:t>
    </dgm:pt>
    <dgm:pt modelId="{71B7FDFE-256E-FA44-AA95-E3E981D85968}" type="pres">
      <dgm:prSet presAssocID="{B2874C03-6090-8A44-BFD9-F37963161899}" presName="hierChild2" presStyleCnt="0"/>
      <dgm:spPr/>
    </dgm:pt>
    <dgm:pt modelId="{60D1D005-93E8-E248-93F1-07AECEE3F344}" type="pres">
      <dgm:prSet presAssocID="{A6AC8736-D29D-574A-8D39-F4BA467075C1}" presName="Name10" presStyleLbl="parChTrans1D2" presStyleIdx="0" presStyleCnt="2"/>
      <dgm:spPr/>
      <dgm:t>
        <a:bodyPr/>
        <a:lstStyle/>
        <a:p>
          <a:endParaRPr lang="de-DE"/>
        </a:p>
      </dgm:t>
    </dgm:pt>
    <dgm:pt modelId="{4571E969-BC5F-E34C-8E38-30ACF9A7836D}" type="pres">
      <dgm:prSet presAssocID="{F938B812-7958-9C4C-9F92-41058787FA6A}" presName="hierRoot2" presStyleCnt="0"/>
      <dgm:spPr/>
    </dgm:pt>
    <dgm:pt modelId="{2614064C-2A2A-3C41-89F9-EDB9105E0966}" type="pres">
      <dgm:prSet presAssocID="{F938B812-7958-9C4C-9F92-41058787FA6A}" presName="composite2" presStyleCnt="0"/>
      <dgm:spPr/>
    </dgm:pt>
    <dgm:pt modelId="{A3AAEF17-61D4-0840-9521-BA58834D0359}" type="pres">
      <dgm:prSet presAssocID="{F938B812-7958-9C4C-9F92-41058787FA6A}" presName="background2" presStyleLbl="node2" presStyleIdx="0" presStyleCnt="2"/>
      <dgm:spPr/>
    </dgm:pt>
    <dgm:pt modelId="{FC23CF79-3EE1-E141-801E-FBBCB813A8C4}" type="pres">
      <dgm:prSet presAssocID="{F938B812-7958-9C4C-9F92-41058787FA6A}" presName="text2" presStyleLbl="fgAcc2" presStyleIdx="0" presStyleCnt="2" custScaleX="208947" custScaleY="143304" custLinFactNeighborX="16082" custLinFactNeighborY="1306">
        <dgm:presLayoutVars>
          <dgm:chPref val="3"/>
        </dgm:presLayoutVars>
      </dgm:prSet>
      <dgm:spPr/>
      <dgm:t>
        <a:bodyPr/>
        <a:lstStyle/>
        <a:p>
          <a:endParaRPr lang="de-DE"/>
        </a:p>
      </dgm:t>
    </dgm:pt>
    <dgm:pt modelId="{303C6249-1AD6-3F41-8590-1B2E6F42B042}" type="pres">
      <dgm:prSet presAssocID="{F938B812-7958-9C4C-9F92-41058787FA6A}" presName="hierChild3" presStyleCnt="0"/>
      <dgm:spPr/>
    </dgm:pt>
    <dgm:pt modelId="{462194AC-933F-6245-AD7F-95186C00343C}" type="pres">
      <dgm:prSet presAssocID="{9A297BC6-DA33-1947-9A79-C2DDE96D6C80}" presName="Name10" presStyleLbl="parChTrans1D2" presStyleIdx="1" presStyleCnt="2"/>
      <dgm:spPr/>
      <dgm:t>
        <a:bodyPr/>
        <a:lstStyle/>
        <a:p>
          <a:endParaRPr lang="de-DE"/>
        </a:p>
      </dgm:t>
    </dgm:pt>
    <dgm:pt modelId="{9889DF56-A967-2A4B-93D2-44A2199E0985}" type="pres">
      <dgm:prSet presAssocID="{A57EF7C9-AAC8-0147-B171-82E0975AF643}" presName="hierRoot2" presStyleCnt="0"/>
      <dgm:spPr/>
    </dgm:pt>
    <dgm:pt modelId="{C63CD515-CC7C-4043-8C31-D4254AB5AF23}" type="pres">
      <dgm:prSet presAssocID="{A57EF7C9-AAC8-0147-B171-82E0975AF643}" presName="composite2" presStyleCnt="0"/>
      <dgm:spPr/>
    </dgm:pt>
    <dgm:pt modelId="{599E7A7A-CF71-EC48-80C3-2C906DF35A1A}" type="pres">
      <dgm:prSet presAssocID="{A57EF7C9-AAC8-0147-B171-82E0975AF643}" presName="background2" presStyleLbl="node2" presStyleIdx="1" presStyleCnt="2"/>
      <dgm:spPr/>
    </dgm:pt>
    <dgm:pt modelId="{B433C038-1B01-904B-940E-B375E6D8EB97}" type="pres">
      <dgm:prSet presAssocID="{A57EF7C9-AAC8-0147-B171-82E0975AF643}" presName="text2" presStyleLbl="fgAcc2" presStyleIdx="1" presStyleCnt="2" custScaleX="217238" custScaleY="149630" custLinFactNeighborX="27265" custLinFactNeighborY="1305">
        <dgm:presLayoutVars>
          <dgm:chPref val="3"/>
        </dgm:presLayoutVars>
      </dgm:prSet>
      <dgm:spPr/>
      <dgm:t>
        <a:bodyPr/>
        <a:lstStyle/>
        <a:p>
          <a:endParaRPr lang="de-DE"/>
        </a:p>
      </dgm:t>
    </dgm:pt>
    <dgm:pt modelId="{49663703-D8DD-8B4E-906E-282A8322E06E}" type="pres">
      <dgm:prSet presAssocID="{A57EF7C9-AAC8-0147-B171-82E0975AF643}" presName="hierChild3" presStyleCnt="0"/>
      <dgm:spPr/>
    </dgm:pt>
    <dgm:pt modelId="{2EDE8E36-D2F4-264F-A5C9-0BB836DAB5A1}" type="pres">
      <dgm:prSet presAssocID="{330FF9CF-F0BC-3A41-99F0-83ED19D28D7A}" presName="Name17" presStyleLbl="parChTrans1D3" presStyleIdx="0" presStyleCnt="1"/>
      <dgm:spPr/>
      <dgm:t>
        <a:bodyPr/>
        <a:lstStyle/>
        <a:p>
          <a:endParaRPr lang="de-DE"/>
        </a:p>
      </dgm:t>
    </dgm:pt>
    <dgm:pt modelId="{089AA285-785C-0440-AA3A-837D3F144534}" type="pres">
      <dgm:prSet presAssocID="{2D1BB70F-8A0E-3D48-81D0-62BCD16412F4}" presName="hierRoot3" presStyleCnt="0"/>
      <dgm:spPr/>
    </dgm:pt>
    <dgm:pt modelId="{790EA288-444C-864B-82A1-9D252E55A706}" type="pres">
      <dgm:prSet presAssocID="{2D1BB70F-8A0E-3D48-81D0-62BCD16412F4}" presName="composite3" presStyleCnt="0"/>
      <dgm:spPr/>
    </dgm:pt>
    <dgm:pt modelId="{A3288023-292E-FD45-817D-84E6BF9DA03D}" type="pres">
      <dgm:prSet presAssocID="{2D1BB70F-8A0E-3D48-81D0-62BCD16412F4}" presName="background3" presStyleLbl="node3" presStyleIdx="0" presStyleCnt="1"/>
      <dgm:spPr/>
    </dgm:pt>
    <dgm:pt modelId="{3FCADC1F-A9E4-E843-A904-4F2691023143}" type="pres">
      <dgm:prSet presAssocID="{2D1BB70F-8A0E-3D48-81D0-62BCD16412F4}" presName="text3" presStyleLbl="fgAcc3" presStyleIdx="0" presStyleCnt="1" custScaleX="244018" custLinFactX="14261" custLinFactNeighborX="100000">
        <dgm:presLayoutVars>
          <dgm:chPref val="3"/>
        </dgm:presLayoutVars>
      </dgm:prSet>
      <dgm:spPr/>
      <dgm:t>
        <a:bodyPr/>
        <a:lstStyle/>
        <a:p>
          <a:endParaRPr lang="de-DE"/>
        </a:p>
      </dgm:t>
    </dgm:pt>
    <dgm:pt modelId="{1067FEF9-D243-C349-BDD6-83EB4872B8BC}" type="pres">
      <dgm:prSet presAssocID="{2D1BB70F-8A0E-3D48-81D0-62BCD16412F4}" presName="hierChild4" presStyleCnt="0"/>
      <dgm:spPr/>
    </dgm:pt>
    <dgm:pt modelId="{2B9BF883-98F9-974A-BFE3-ABA43B8A3527}" type="pres">
      <dgm:prSet presAssocID="{10ECE5EB-328A-7C43-81E2-709C49291FD6}" presName="Name23" presStyleLbl="parChTrans1D4" presStyleIdx="0" presStyleCnt="1"/>
      <dgm:spPr/>
      <dgm:t>
        <a:bodyPr/>
        <a:lstStyle/>
        <a:p>
          <a:endParaRPr lang="de-DE"/>
        </a:p>
      </dgm:t>
    </dgm:pt>
    <dgm:pt modelId="{BE07252F-E4EB-7B4F-A519-A6F10EB8E876}" type="pres">
      <dgm:prSet presAssocID="{DEACEB29-7AE5-CD4E-AD64-D94A6A023DB3}" presName="hierRoot4" presStyleCnt="0"/>
      <dgm:spPr/>
    </dgm:pt>
    <dgm:pt modelId="{92571080-6ECB-B244-B668-A68A45B1EFA2}" type="pres">
      <dgm:prSet presAssocID="{DEACEB29-7AE5-CD4E-AD64-D94A6A023DB3}" presName="composite4" presStyleCnt="0"/>
      <dgm:spPr/>
    </dgm:pt>
    <dgm:pt modelId="{C7519D69-077F-2742-9CF1-88A69CFFE432}" type="pres">
      <dgm:prSet presAssocID="{DEACEB29-7AE5-CD4E-AD64-D94A6A023DB3}" presName="background4" presStyleLbl="node4" presStyleIdx="0" presStyleCnt="1"/>
      <dgm:spPr/>
    </dgm:pt>
    <dgm:pt modelId="{6E57EF5C-757B-704B-AD3F-E557DE2CCFBA}" type="pres">
      <dgm:prSet presAssocID="{DEACEB29-7AE5-CD4E-AD64-D94A6A023DB3}" presName="text4" presStyleLbl="fgAcc4" presStyleIdx="0" presStyleCnt="1" custScaleX="465868" custScaleY="98516" custLinFactNeighborX="28997" custLinFactNeighborY="498">
        <dgm:presLayoutVars>
          <dgm:chPref val="3"/>
        </dgm:presLayoutVars>
      </dgm:prSet>
      <dgm:spPr/>
      <dgm:t>
        <a:bodyPr/>
        <a:lstStyle/>
        <a:p>
          <a:endParaRPr lang="de-DE"/>
        </a:p>
      </dgm:t>
    </dgm:pt>
    <dgm:pt modelId="{8BD5A486-1770-E84E-87ED-DA0D93F7FC5A}" type="pres">
      <dgm:prSet presAssocID="{DEACEB29-7AE5-CD4E-AD64-D94A6A023DB3}" presName="hierChild5" presStyleCnt="0"/>
      <dgm:spPr/>
    </dgm:pt>
  </dgm:ptLst>
  <dgm:cxnLst>
    <dgm:cxn modelId="{D947C071-BE9D-5F44-85A7-6A76CE16837B}" srcId="{A57EF7C9-AAC8-0147-B171-82E0975AF643}" destId="{2D1BB70F-8A0E-3D48-81D0-62BCD16412F4}" srcOrd="0" destOrd="0" parTransId="{330FF9CF-F0BC-3A41-99F0-83ED19D28D7A}" sibTransId="{34272F96-AD71-7C4E-87B1-6E43AFA64044}"/>
    <dgm:cxn modelId="{B6ED3E43-60BC-4A23-A1F5-90650FBC8D44}" type="presOf" srcId="{9A297BC6-DA33-1947-9A79-C2DDE96D6C80}" destId="{462194AC-933F-6245-AD7F-95186C00343C}" srcOrd="0" destOrd="0" presId="urn:microsoft.com/office/officeart/2005/8/layout/hierarchy1"/>
    <dgm:cxn modelId="{9DD211C9-828F-4E4A-B225-A1F2C772586B}" type="presOf" srcId="{A6AC8736-D29D-574A-8D39-F4BA467075C1}" destId="{60D1D005-93E8-E248-93F1-07AECEE3F344}" srcOrd="0" destOrd="0" presId="urn:microsoft.com/office/officeart/2005/8/layout/hierarchy1"/>
    <dgm:cxn modelId="{96EE0BD8-89ED-45C5-AE04-EF0B3AF488F1}" type="presOf" srcId="{DEACEB29-7AE5-CD4E-AD64-D94A6A023DB3}" destId="{6E57EF5C-757B-704B-AD3F-E557DE2CCFBA}" srcOrd="0" destOrd="0" presId="urn:microsoft.com/office/officeart/2005/8/layout/hierarchy1"/>
    <dgm:cxn modelId="{1B88C09F-3ABD-1345-A977-44E8023B917D}" srcId="{2D1BB70F-8A0E-3D48-81D0-62BCD16412F4}" destId="{DEACEB29-7AE5-CD4E-AD64-D94A6A023DB3}" srcOrd="0" destOrd="0" parTransId="{10ECE5EB-328A-7C43-81E2-709C49291FD6}" sibTransId="{61D9DEA6-87FC-D347-865F-4CBFA5FB1E56}"/>
    <dgm:cxn modelId="{C65A50F3-9D3F-4680-893B-FD7F4E4D447C}" type="presOf" srcId="{F938B812-7958-9C4C-9F92-41058787FA6A}" destId="{FC23CF79-3EE1-E141-801E-FBBCB813A8C4}" srcOrd="0" destOrd="0" presId="urn:microsoft.com/office/officeart/2005/8/layout/hierarchy1"/>
    <dgm:cxn modelId="{BF089D06-C292-4068-B57E-3BD0C9BB4C23}" type="presOf" srcId="{10ECE5EB-328A-7C43-81E2-709C49291FD6}" destId="{2B9BF883-98F9-974A-BFE3-ABA43B8A3527}" srcOrd="0" destOrd="0" presId="urn:microsoft.com/office/officeart/2005/8/layout/hierarchy1"/>
    <dgm:cxn modelId="{E6C252C8-3E78-4E62-97AC-D57D671153F6}" type="presOf" srcId="{A57EF7C9-AAC8-0147-B171-82E0975AF643}" destId="{B433C038-1B01-904B-940E-B375E6D8EB97}" srcOrd="0" destOrd="0" presId="urn:microsoft.com/office/officeart/2005/8/layout/hierarchy1"/>
    <dgm:cxn modelId="{581CA528-637A-44E9-B1DA-F8020D176F3F}" type="presOf" srcId="{B2874C03-6090-8A44-BFD9-F37963161899}" destId="{317528EF-F322-634E-B051-D180EA5C4972}" srcOrd="0" destOrd="0" presId="urn:microsoft.com/office/officeart/2005/8/layout/hierarchy1"/>
    <dgm:cxn modelId="{65E607E1-2552-2C41-B9B3-54A0331F53CC}" srcId="{B2874C03-6090-8A44-BFD9-F37963161899}" destId="{A57EF7C9-AAC8-0147-B171-82E0975AF643}" srcOrd="1" destOrd="0" parTransId="{9A297BC6-DA33-1947-9A79-C2DDE96D6C80}" sibTransId="{87A09257-5EF8-B84B-8815-10FD4ECA73E3}"/>
    <dgm:cxn modelId="{5BD13755-FDF0-4F2F-A8D5-E8AB46485891}" type="presOf" srcId="{330FF9CF-F0BC-3A41-99F0-83ED19D28D7A}" destId="{2EDE8E36-D2F4-264F-A5C9-0BB836DAB5A1}" srcOrd="0" destOrd="0" presId="urn:microsoft.com/office/officeart/2005/8/layout/hierarchy1"/>
    <dgm:cxn modelId="{DB3EBCEF-2EA0-4C82-9612-7E8CE8F528FE}" type="presOf" srcId="{9DC810BB-3A92-9E4F-A888-5E3C44D49C83}" destId="{46CEF23E-AD04-494A-B850-CC64DE098635}" srcOrd="0" destOrd="0" presId="urn:microsoft.com/office/officeart/2005/8/layout/hierarchy1"/>
    <dgm:cxn modelId="{54724838-372D-964F-B4AE-FC93436DC329}" srcId="{B2874C03-6090-8A44-BFD9-F37963161899}" destId="{F938B812-7958-9C4C-9F92-41058787FA6A}" srcOrd="0" destOrd="0" parTransId="{A6AC8736-D29D-574A-8D39-F4BA467075C1}" sibTransId="{F859E863-B434-094C-83EC-DA92E43AD2C5}"/>
    <dgm:cxn modelId="{8B797E8B-CCE6-944D-A3CF-4292BE419C5A}" srcId="{9DC810BB-3A92-9E4F-A888-5E3C44D49C83}" destId="{B2874C03-6090-8A44-BFD9-F37963161899}" srcOrd="0" destOrd="0" parTransId="{EB72C8B3-6A72-354B-AF99-11694F3A9821}" sibTransId="{B89ABB87-9628-724B-B983-52B2A5DBDDBD}"/>
    <dgm:cxn modelId="{43C3030B-793D-415E-9A95-F7AB358512E9}" type="presOf" srcId="{2D1BB70F-8A0E-3D48-81D0-62BCD16412F4}" destId="{3FCADC1F-A9E4-E843-A904-4F2691023143}" srcOrd="0" destOrd="0" presId="urn:microsoft.com/office/officeart/2005/8/layout/hierarchy1"/>
    <dgm:cxn modelId="{D7794A1E-8B7B-4AF8-B10F-DFBBCFC3E26F}" type="presParOf" srcId="{46CEF23E-AD04-494A-B850-CC64DE098635}" destId="{E557866E-D776-4846-B215-FA629E0758D3}" srcOrd="0" destOrd="0" presId="urn:microsoft.com/office/officeart/2005/8/layout/hierarchy1"/>
    <dgm:cxn modelId="{4694F50C-154D-491F-8F93-C5D27F195864}" type="presParOf" srcId="{E557866E-D776-4846-B215-FA629E0758D3}" destId="{7F4862EB-A5C5-5047-ADF1-EF2BC2C77B5D}" srcOrd="0" destOrd="0" presId="urn:microsoft.com/office/officeart/2005/8/layout/hierarchy1"/>
    <dgm:cxn modelId="{248AB436-B3B5-4ADC-B4A3-0438163A54D3}" type="presParOf" srcId="{7F4862EB-A5C5-5047-ADF1-EF2BC2C77B5D}" destId="{C9899CAA-A925-384E-9DB6-68FD6FD4BE51}" srcOrd="0" destOrd="0" presId="urn:microsoft.com/office/officeart/2005/8/layout/hierarchy1"/>
    <dgm:cxn modelId="{BC1B5FFA-5802-4B84-8758-D7A951933899}" type="presParOf" srcId="{7F4862EB-A5C5-5047-ADF1-EF2BC2C77B5D}" destId="{317528EF-F322-634E-B051-D180EA5C4972}" srcOrd="1" destOrd="0" presId="urn:microsoft.com/office/officeart/2005/8/layout/hierarchy1"/>
    <dgm:cxn modelId="{42043FDF-CD5D-40B7-9520-EC67FBCECB6B}" type="presParOf" srcId="{E557866E-D776-4846-B215-FA629E0758D3}" destId="{71B7FDFE-256E-FA44-AA95-E3E981D85968}" srcOrd="1" destOrd="0" presId="urn:microsoft.com/office/officeart/2005/8/layout/hierarchy1"/>
    <dgm:cxn modelId="{8CB4B79C-3F1C-4410-BC45-26E1F5EA2C7A}" type="presParOf" srcId="{71B7FDFE-256E-FA44-AA95-E3E981D85968}" destId="{60D1D005-93E8-E248-93F1-07AECEE3F344}" srcOrd="0" destOrd="0" presId="urn:microsoft.com/office/officeart/2005/8/layout/hierarchy1"/>
    <dgm:cxn modelId="{710CBC3C-C9D7-47C4-932B-E8E7AF9C26F3}" type="presParOf" srcId="{71B7FDFE-256E-FA44-AA95-E3E981D85968}" destId="{4571E969-BC5F-E34C-8E38-30ACF9A7836D}" srcOrd="1" destOrd="0" presId="urn:microsoft.com/office/officeart/2005/8/layout/hierarchy1"/>
    <dgm:cxn modelId="{F824F2E5-7899-456D-A3A2-564BA14A5127}" type="presParOf" srcId="{4571E969-BC5F-E34C-8E38-30ACF9A7836D}" destId="{2614064C-2A2A-3C41-89F9-EDB9105E0966}" srcOrd="0" destOrd="0" presId="urn:microsoft.com/office/officeart/2005/8/layout/hierarchy1"/>
    <dgm:cxn modelId="{51DBB5A9-1181-41E8-B913-CFEEBEBD3D47}" type="presParOf" srcId="{2614064C-2A2A-3C41-89F9-EDB9105E0966}" destId="{A3AAEF17-61D4-0840-9521-BA58834D0359}" srcOrd="0" destOrd="0" presId="urn:microsoft.com/office/officeart/2005/8/layout/hierarchy1"/>
    <dgm:cxn modelId="{FA21AD03-72B4-428A-9D8F-8F3F228FB970}" type="presParOf" srcId="{2614064C-2A2A-3C41-89F9-EDB9105E0966}" destId="{FC23CF79-3EE1-E141-801E-FBBCB813A8C4}" srcOrd="1" destOrd="0" presId="urn:microsoft.com/office/officeart/2005/8/layout/hierarchy1"/>
    <dgm:cxn modelId="{82D7FE20-FB5F-4E41-BBBC-20FBFD075585}" type="presParOf" srcId="{4571E969-BC5F-E34C-8E38-30ACF9A7836D}" destId="{303C6249-1AD6-3F41-8590-1B2E6F42B042}" srcOrd="1" destOrd="0" presId="urn:microsoft.com/office/officeart/2005/8/layout/hierarchy1"/>
    <dgm:cxn modelId="{16053A7B-8E0C-421A-A892-93666AB750CC}" type="presParOf" srcId="{71B7FDFE-256E-FA44-AA95-E3E981D85968}" destId="{462194AC-933F-6245-AD7F-95186C00343C}" srcOrd="2" destOrd="0" presId="urn:microsoft.com/office/officeart/2005/8/layout/hierarchy1"/>
    <dgm:cxn modelId="{74E3BCAB-AD36-4D66-ADB3-018C9F109420}" type="presParOf" srcId="{71B7FDFE-256E-FA44-AA95-E3E981D85968}" destId="{9889DF56-A967-2A4B-93D2-44A2199E0985}" srcOrd="3" destOrd="0" presId="urn:microsoft.com/office/officeart/2005/8/layout/hierarchy1"/>
    <dgm:cxn modelId="{D9555E7A-BD35-4F31-AEE5-DBAE0C00F636}" type="presParOf" srcId="{9889DF56-A967-2A4B-93D2-44A2199E0985}" destId="{C63CD515-CC7C-4043-8C31-D4254AB5AF23}" srcOrd="0" destOrd="0" presId="urn:microsoft.com/office/officeart/2005/8/layout/hierarchy1"/>
    <dgm:cxn modelId="{9898B52E-8F3B-4B79-9E58-78B57569A0D8}" type="presParOf" srcId="{C63CD515-CC7C-4043-8C31-D4254AB5AF23}" destId="{599E7A7A-CF71-EC48-80C3-2C906DF35A1A}" srcOrd="0" destOrd="0" presId="urn:microsoft.com/office/officeart/2005/8/layout/hierarchy1"/>
    <dgm:cxn modelId="{457B0097-B431-45C9-811C-681F70AFF8D4}" type="presParOf" srcId="{C63CD515-CC7C-4043-8C31-D4254AB5AF23}" destId="{B433C038-1B01-904B-940E-B375E6D8EB97}" srcOrd="1" destOrd="0" presId="urn:microsoft.com/office/officeart/2005/8/layout/hierarchy1"/>
    <dgm:cxn modelId="{EF6F4015-9811-419A-BCDE-A8ECB7FC24D7}" type="presParOf" srcId="{9889DF56-A967-2A4B-93D2-44A2199E0985}" destId="{49663703-D8DD-8B4E-906E-282A8322E06E}" srcOrd="1" destOrd="0" presId="urn:microsoft.com/office/officeart/2005/8/layout/hierarchy1"/>
    <dgm:cxn modelId="{AC41D775-CF65-48F1-B510-42DEA887AF31}" type="presParOf" srcId="{49663703-D8DD-8B4E-906E-282A8322E06E}" destId="{2EDE8E36-D2F4-264F-A5C9-0BB836DAB5A1}" srcOrd="0" destOrd="0" presId="urn:microsoft.com/office/officeart/2005/8/layout/hierarchy1"/>
    <dgm:cxn modelId="{DBC271A2-FBC2-496E-9C81-A5883AECD04C}" type="presParOf" srcId="{49663703-D8DD-8B4E-906E-282A8322E06E}" destId="{089AA285-785C-0440-AA3A-837D3F144534}" srcOrd="1" destOrd="0" presId="urn:microsoft.com/office/officeart/2005/8/layout/hierarchy1"/>
    <dgm:cxn modelId="{8514E13A-503D-4873-B4F9-9F5F6D68B64B}" type="presParOf" srcId="{089AA285-785C-0440-AA3A-837D3F144534}" destId="{790EA288-444C-864B-82A1-9D252E55A706}" srcOrd="0" destOrd="0" presId="urn:microsoft.com/office/officeart/2005/8/layout/hierarchy1"/>
    <dgm:cxn modelId="{4F402E99-3B74-4A25-B260-C7A2FBC84AC3}" type="presParOf" srcId="{790EA288-444C-864B-82A1-9D252E55A706}" destId="{A3288023-292E-FD45-817D-84E6BF9DA03D}" srcOrd="0" destOrd="0" presId="urn:microsoft.com/office/officeart/2005/8/layout/hierarchy1"/>
    <dgm:cxn modelId="{FF8B7A97-9733-4D5B-97AA-828F3296FCF9}" type="presParOf" srcId="{790EA288-444C-864B-82A1-9D252E55A706}" destId="{3FCADC1F-A9E4-E843-A904-4F2691023143}" srcOrd="1" destOrd="0" presId="urn:microsoft.com/office/officeart/2005/8/layout/hierarchy1"/>
    <dgm:cxn modelId="{87797152-A68A-4966-BADE-B8E58B1A1B66}" type="presParOf" srcId="{089AA285-785C-0440-AA3A-837D3F144534}" destId="{1067FEF9-D243-C349-BDD6-83EB4872B8BC}" srcOrd="1" destOrd="0" presId="urn:microsoft.com/office/officeart/2005/8/layout/hierarchy1"/>
    <dgm:cxn modelId="{52C0EF33-BC65-47FB-A42A-547F15394209}" type="presParOf" srcId="{1067FEF9-D243-C349-BDD6-83EB4872B8BC}" destId="{2B9BF883-98F9-974A-BFE3-ABA43B8A3527}" srcOrd="0" destOrd="0" presId="urn:microsoft.com/office/officeart/2005/8/layout/hierarchy1"/>
    <dgm:cxn modelId="{95A8C793-4432-41A0-84D7-B91EFAC85F26}" type="presParOf" srcId="{1067FEF9-D243-C349-BDD6-83EB4872B8BC}" destId="{BE07252F-E4EB-7B4F-A519-A6F10EB8E876}" srcOrd="1" destOrd="0" presId="urn:microsoft.com/office/officeart/2005/8/layout/hierarchy1"/>
    <dgm:cxn modelId="{285E9D77-4E0B-41EC-9D39-C49209F9095C}" type="presParOf" srcId="{BE07252F-E4EB-7B4F-A519-A6F10EB8E876}" destId="{92571080-6ECB-B244-B668-A68A45B1EFA2}" srcOrd="0" destOrd="0" presId="urn:microsoft.com/office/officeart/2005/8/layout/hierarchy1"/>
    <dgm:cxn modelId="{C7E2524B-7EEE-41C7-A8BE-2E2055D35091}" type="presParOf" srcId="{92571080-6ECB-B244-B668-A68A45B1EFA2}" destId="{C7519D69-077F-2742-9CF1-88A69CFFE432}" srcOrd="0" destOrd="0" presId="urn:microsoft.com/office/officeart/2005/8/layout/hierarchy1"/>
    <dgm:cxn modelId="{B27D4CE3-5CFD-4D71-9312-92DAFBB1086F}" type="presParOf" srcId="{92571080-6ECB-B244-B668-A68A45B1EFA2}" destId="{6E57EF5C-757B-704B-AD3F-E557DE2CCFBA}" srcOrd="1" destOrd="0" presId="urn:microsoft.com/office/officeart/2005/8/layout/hierarchy1"/>
    <dgm:cxn modelId="{57ED471C-D69F-44DF-994E-4C19C8171CDE}" type="presParOf" srcId="{BE07252F-E4EB-7B4F-A519-A6F10EB8E876}" destId="{8BD5A486-1770-E84E-87ED-DA0D93F7FC5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smtClean="0"/>
            <a:t>Schichtarbeit</a:t>
          </a:r>
          <a:endParaRPr lang="de-DE" sz="1600" b="0" dirty="0">
            <a:solidFill>
              <a:schemeClr val="bg1"/>
            </a:solidFill>
          </a:endParaRPr>
        </a:p>
      </dgm:t>
    </dgm:pt>
    <dgm:pt modelId="{16671584-7E95-4146-92C7-604634B2CFAA}" type="parTrans" cxnId="{1B64204D-94E9-4149-988B-EF45464C52AC}">
      <dgm:prSet/>
      <dgm:spPr/>
      <dgm:t>
        <a:bodyPr/>
        <a:lstStyle/>
        <a:p>
          <a:endParaRPr lang="de-DE" sz="1600" b="1"/>
        </a:p>
      </dgm:t>
    </dgm:pt>
    <dgm:pt modelId="{A72C5C34-0A4C-4341-8EA4-DA03D63A6942}" type="sibTrans" cxnId="{1B64204D-94E9-4149-988B-EF45464C52AC}">
      <dgm:prSet/>
      <dgm:spPr/>
      <dgm:t>
        <a:bodyPr/>
        <a:lstStyle/>
        <a:p>
          <a:endParaRPr lang="de-DE" sz="1600" b="1"/>
        </a:p>
      </dgm:t>
    </dgm:pt>
    <dgm:pt modelId="{7E7F3FBA-A64A-4E0A-A4E1-6ACEDB9BE4D8}">
      <dgm:prSet phldrT="[Text]" custT="1"/>
      <dgm:spPr>
        <a:solidFill>
          <a:schemeClr val="accent2"/>
        </a:solidFill>
      </dgm:spPr>
      <dgm:t>
        <a:bodyPr/>
        <a:lstStyle/>
        <a:p>
          <a:r>
            <a:rPr lang="de-DE" sz="1600" dirty="0" smtClean="0"/>
            <a:t>Weibliches Geschlecht</a:t>
          </a:r>
          <a:endParaRPr lang="de-DE" sz="1600" b="1" dirty="0">
            <a:solidFill>
              <a:schemeClr val="bg1"/>
            </a:solidFill>
          </a:endParaRPr>
        </a:p>
      </dgm:t>
    </dgm:pt>
    <dgm:pt modelId="{D2741D3C-260F-4897-9181-DA87F306A828}" type="parTrans" cxnId="{27DD6791-80ED-4C45-94F9-FA52CA81D75D}">
      <dgm:prSet/>
      <dgm:spPr/>
      <dgm:t>
        <a:bodyPr/>
        <a:lstStyle/>
        <a:p>
          <a:endParaRPr lang="de-DE" sz="1600" b="1"/>
        </a:p>
      </dgm:t>
    </dgm:pt>
    <dgm:pt modelId="{9E08B7B6-7AD1-4A12-B7C9-4C8BD334E540}" type="sibTrans" cxnId="{27DD6791-80ED-4C45-94F9-FA52CA81D75D}">
      <dgm:prSet/>
      <dgm:spPr/>
      <dgm:t>
        <a:bodyPr/>
        <a:lstStyle/>
        <a:p>
          <a:endParaRPr lang="de-DE" sz="1600" b="1"/>
        </a:p>
      </dgm:t>
    </dgm:pt>
    <dgm:pt modelId="{585984EA-26A9-464C-A1FB-90F69205ADED}">
      <dgm:prSet phldrT="[Text]" custT="1"/>
      <dgm:spPr>
        <a:solidFill>
          <a:schemeClr val="accent3"/>
        </a:solidFill>
      </dgm:spPr>
      <dgm:t>
        <a:bodyPr/>
        <a:lstStyle/>
        <a:p>
          <a:r>
            <a:rPr lang="de-DE" sz="1600" dirty="0" smtClean="0"/>
            <a:t>Psychische Störungen</a:t>
          </a:r>
          <a:endParaRPr lang="de-DE" sz="1600" b="0" dirty="0">
            <a:solidFill>
              <a:schemeClr val="bg1"/>
            </a:solidFill>
          </a:endParaRPr>
        </a:p>
      </dgm:t>
    </dgm:pt>
    <dgm:pt modelId="{284B283B-A9B9-4D8D-8E91-64FD564093AB}" type="parTrans" cxnId="{38307FD6-51DA-4839-9FD2-7F6570F8E487}">
      <dgm:prSet/>
      <dgm:spPr/>
      <dgm:t>
        <a:bodyPr/>
        <a:lstStyle/>
        <a:p>
          <a:endParaRPr lang="de-DE" sz="1600" b="1"/>
        </a:p>
      </dgm:t>
    </dgm:pt>
    <dgm:pt modelId="{FD0F68D2-2706-45B9-8E17-3B6EF112E773}" type="sibTrans" cxnId="{38307FD6-51DA-4839-9FD2-7F6570F8E487}">
      <dgm:prSet/>
      <dgm:spPr/>
      <dgm:t>
        <a:bodyPr/>
        <a:lstStyle/>
        <a:p>
          <a:endParaRPr lang="de-DE" sz="1600" b="1"/>
        </a:p>
      </dgm:t>
    </dgm:pt>
    <dgm:pt modelId="{62EA643D-9410-4127-8E29-C68A77933FAB}">
      <dgm:prSet phldrT="[Text]" custT="1"/>
      <dgm:spPr>
        <a:solidFill>
          <a:schemeClr val="accent3"/>
        </a:solidFill>
      </dgm:spPr>
      <dgm:t>
        <a:bodyPr/>
        <a:lstStyle/>
        <a:p>
          <a:r>
            <a:rPr lang="de-DE" sz="1600" dirty="0" smtClean="0"/>
            <a:t>Fehlende Schlafhygiene</a:t>
          </a:r>
          <a:endParaRPr lang="de-DE" sz="1600" b="1" dirty="0">
            <a:solidFill>
              <a:schemeClr val="bg1"/>
            </a:solidFill>
          </a:endParaRPr>
        </a:p>
      </dgm:t>
    </dgm:pt>
    <dgm:pt modelId="{99EB2B25-8587-4ADE-9E48-16DD2B00D76F}" type="parTrans" cxnId="{FA486A4E-FC91-4E5B-9BEF-80D988B846AF}">
      <dgm:prSet/>
      <dgm:spPr/>
      <dgm:t>
        <a:bodyPr/>
        <a:lstStyle/>
        <a:p>
          <a:endParaRPr lang="de-DE" sz="1600" b="1"/>
        </a:p>
      </dgm:t>
    </dgm:pt>
    <dgm:pt modelId="{CA7C3847-4A76-458E-80B7-16AC66FAF8C1}" type="sibTrans" cxnId="{FA486A4E-FC91-4E5B-9BEF-80D988B846AF}">
      <dgm:prSet/>
      <dgm:spPr/>
      <dgm:t>
        <a:bodyPr/>
        <a:lstStyle/>
        <a:p>
          <a:endParaRPr lang="de-DE" sz="1600" b="1"/>
        </a:p>
      </dgm:t>
    </dgm:pt>
    <dgm:pt modelId="{F007E9D3-788E-41D8-8B49-9D44BD83C2CC}">
      <dgm:prSet phldrT="[Text]" custT="1"/>
      <dgm:spPr>
        <a:solidFill>
          <a:schemeClr val="accent1"/>
        </a:solidFill>
      </dgm:spPr>
      <dgm:t>
        <a:bodyPr/>
        <a:lstStyle/>
        <a:p>
          <a:r>
            <a:rPr lang="de-DE" sz="1600" dirty="0" smtClean="0"/>
            <a:t>Körperliche Erkrankungen</a:t>
          </a:r>
          <a:endParaRPr lang="de-DE" sz="1600" b="1" dirty="0">
            <a:solidFill>
              <a:schemeClr val="bg1"/>
            </a:solidFill>
          </a:endParaRPr>
        </a:p>
      </dgm:t>
    </dgm:pt>
    <dgm:pt modelId="{2CBE0D41-66C5-430D-A778-0109742AC41A}" type="parTrans" cxnId="{912DD2F0-A798-475B-BDB8-6D96022CC610}">
      <dgm:prSet/>
      <dgm:spPr/>
      <dgm:t>
        <a:bodyPr/>
        <a:lstStyle/>
        <a:p>
          <a:endParaRPr lang="de-DE" sz="1600" b="1"/>
        </a:p>
      </dgm:t>
    </dgm:pt>
    <dgm:pt modelId="{33F8FFF4-0BA5-4D34-AB3A-ECC4710C1643}" type="sibTrans" cxnId="{912DD2F0-A798-475B-BDB8-6D96022CC610}">
      <dgm:prSet/>
      <dgm:spPr/>
      <dgm:t>
        <a:bodyPr/>
        <a:lstStyle/>
        <a:p>
          <a:endParaRPr lang="de-DE" sz="1600" b="1"/>
        </a:p>
      </dgm:t>
    </dgm:pt>
    <dgm:pt modelId="{895D88DA-E156-44FD-89F7-65B297333111}">
      <dgm:prSet custT="1"/>
      <dgm:spPr>
        <a:solidFill>
          <a:schemeClr val="accent2"/>
        </a:solidFill>
      </dgm:spPr>
      <dgm:t>
        <a:bodyPr/>
        <a:lstStyle/>
        <a:p>
          <a:r>
            <a:rPr lang="de-DE" sz="1600" dirty="0" smtClean="0"/>
            <a:t>Arbeits- und Partnerlosigkeit  </a:t>
          </a:r>
          <a:endParaRPr lang="de-DE" sz="1600" b="1" dirty="0">
            <a:solidFill>
              <a:schemeClr val="bg1"/>
            </a:solidFill>
          </a:endParaRPr>
        </a:p>
      </dgm:t>
    </dgm:pt>
    <dgm:pt modelId="{E4276DDE-600F-4CDA-8AA5-9D316CE1D62A}" type="parTrans" cxnId="{92EA599A-6C60-486F-82D5-0BE2EBFC4B64}">
      <dgm:prSet/>
      <dgm:spPr/>
      <dgm:t>
        <a:bodyPr/>
        <a:lstStyle/>
        <a:p>
          <a:endParaRPr lang="de-DE" sz="1600" b="1"/>
        </a:p>
      </dgm:t>
    </dgm:pt>
    <dgm:pt modelId="{96ABE7EA-ED15-4F38-AF06-7CB7A9B4AA5A}" type="sibTrans" cxnId="{92EA599A-6C60-486F-82D5-0BE2EBFC4B64}">
      <dgm:prSet/>
      <dgm:spPr/>
      <dgm:t>
        <a:bodyPr/>
        <a:lstStyle/>
        <a:p>
          <a:endParaRPr lang="de-DE" sz="1600" b="1"/>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6" custScaleX="109633" custScaleY="98666">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6" custScaleX="109633" custScaleY="98666">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6" custScaleX="109633" custScaleY="98666">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6" custScaleX="109633" custScaleY="98666">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6" custScaleX="109633" custScaleY="98666">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6" custScaleX="109633" custScaleY="98666">
        <dgm:presLayoutVars>
          <dgm:bulletEnabled val="1"/>
        </dgm:presLayoutVars>
      </dgm:prSet>
      <dgm:spPr/>
      <dgm:t>
        <a:bodyPr/>
        <a:lstStyle/>
        <a:p>
          <a:endParaRPr lang="de-DE"/>
        </a:p>
      </dgm:t>
    </dgm:pt>
  </dgm:ptLst>
  <dgm:cxnLst>
    <dgm:cxn modelId="{EC9415B1-A674-4AA2-97F1-F096F3DC9CB4}" type="presOf" srcId="{F007E9D3-788E-41D8-8B49-9D44BD83C2CC}" destId="{6FBBB895-9451-4BDC-9E2C-B0B85F0B409A}" srcOrd="0" destOrd="0" presId="urn:microsoft.com/office/officeart/2005/8/layout/default#1"/>
    <dgm:cxn modelId="{912DD2F0-A798-475B-BDB8-6D96022CC610}" srcId="{61FFE57B-5C5A-4723-8CFE-A1AA268E89B0}" destId="{F007E9D3-788E-41D8-8B49-9D44BD83C2CC}" srcOrd="4" destOrd="0" parTransId="{2CBE0D41-66C5-430D-A778-0109742AC41A}" sibTransId="{33F8FFF4-0BA5-4D34-AB3A-ECC4710C1643}"/>
    <dgm:cxn modelId="{92EA599A-6C60-486F-82D5-0BE2EBFC4B64}" srcId="{61FFE57B-5C5A-4723-8CFE-A1AA268E89B0}" destId="{895D88DA-E156-44FD-89F7-65B297333111}" srcOrd="5" destOrd="0" parTransId="{E4276DDE-600F-4CDA-8AA5-9D316CE1D62A}" sibTransId="{96ABE7EA-ED15-4F38-AF06-7CB7A9B4AA5A}"/>
    <dgm:cxn modelId="{FA486A4E-FC91-4E5B-9BEF-80D988B846AF}" srcId="{61FFE57B-5C5A-4723-8CFE-A1AA268E89B0}" destId="{62EA643D-9410-4127-8E29-C68A77933FAB}" srcOrd="3" destOrd="0" parTransId="{99EB2B25-8587-4ADE-9E48-16DD2B00D76F}" sibTransId="{CA7C3847-4A76-458E-80B7-16AC66FAF8C1}"/>
    <dgm:cxn modelId="{38307FD6-51DA-4839-9FD2-7F6570F8E487}" srcId="{61FFE57B-5C5A-4723-8CFE-A1AA268E89B0}" destId="{585984EA-26A9-464C-A1FB-90F69205ADED}" srcOrd="2" destOrd="0" parTransId="{284B283B-A9B9-4D8D-8E91-64FD564093AB}" sibTransId="{FD0F68D2-2706-45B9-8E17-3B6EF112E773}"/>
    <dgm:cxn modelId="{55D5F037-BF02-4617-B9DC-0D80462152BA}" type="presOf" srcId="{61FFE57B-5C5A-4723-8CFE-A1AA268E89B0}" destId="{41F1D5ED-B35F-4B4E-BDED-079BDAD277F6}" srcOrd="0" destOrd="0" presId="urn:microsoft.com/office/officeart/2005/8/layout/default#1"/>
    <dgm:cxn modelId="{3D5F6815-382F-4A4E-8870-923424EC7A6D}" type="presOf" srcId="{1B5F6133-B4CC-45C9-A482-930A05E575C8}" destId="{E6BBF700-6344-493C-AC3B-9D22C08ED730}" srcOrd="0" destOrd="0" presId="urn:microsoft.com/office/officeart/2005/8/layout/default#1"/>
    <dgm:cxn modelId="{D94B0B03-868A-465F-8131-AB7BF7B52E6E}" type="presOf" srcId="{895D88DA-E156-44FD-89F7-65B297333111}" destId="{5B9B5528-5E09-4764-A7C3-37550AEFACF2}" srcOrd="0" destOrd="0" presId="urn:microsoft.com/office/officeart/2005/8/layout/default#1"/>
    <dgm:cxn modelId="{63C1C047-8092-472C-A65B-BD86B7C4E574}" type="presOf" srcId="{7E7F3FBA-A64A-4E0A-A4E1-6ACEDB9BE4D8}" destId="{BCDC9FAA-9B63-4EED-BB07-B2FA1503EBA2}" srcOrd="0" destOrd="0" presId="urn:microsoft.com/office/officeart/2005/8/layout/default#1"/>
    <dgm:cxn modelId="{1B64204D-94E9-4149-988B-EF45464C52AC}" srcId="{61FFE57B-5C5A-4723-8CFE-A1AA268E89B0}" destId="{1B5F6133-B4CC-45C9-A482-930A05E575C8}" srcOrd="0" destOrd="0" parTransId="{16671584-7E95-4146-92C7-604634B2CFAA}" sibTransId="{A72C5C34-0A4C-4341-8EA4-DA03D63A6942}"/>
    <dgm:cxn modelId="{C4AE9C37-900B-4E8D-9AC1-290F7750BE93}" type="presOf" srcId="{62EA643D-9410-4127-8E29-C68A77933FAB}" destId="{EE357351-B66D-4EC4-ACA2-37841AA44CBC}" srcOrd="0" destOrd="0" presId="urn:microsoft.com/office/officeart/2005/8/layout/default#1"/>
    <dgm:cxn modelId="{27DD6791-80ED-4C45-94F9-FA52CA81D75D}" srcId="{61FFE57B-5C5A-4723-8CFE-A1AA268E89B0}" destId="{7E7F3FBA-A64A-4E0A-A4E1-6ACEDB9BE4D8}" srcOrd="1" destOrd="0" parTransId="{D2741D3C-260F-4897-9181-DA87F306A828}" sibTransId="{9E08B7B6-7AD1-4A12-B7C9-4C8BD334E540}"/>
    <dgm:cxn modelId="{3BAF584A-B219-4573-B3FC-3939E0F25DBA}" type="presOf" srcId="{585984EA-26A9-464C-A1FB-90F69205ADED}" destId="{098DA181-1D49-455F-8CBF-D0C451C94765}" srcOrd="0" destOrd="0" presId="urn:microsoft.com/office/officeart/2005/8/layout/default#1"/>
    <dgm:cxn modelId="{B12ADCA5-8355-4B12-A8B5-93D45C3DEFEA}" type="presParOf" srcId="{41F1D5ED-B35F-4B4E-BDED-079BDAD277F6}" destId="{E6BBF700-6344-493C-AC3B-9D22C08ED730}" srcOrd="0" destOrd="0" presId="urn:microsoft.com/office/officeart/2005/8/layout/default#1"/>
    <dgm:cxn modelId="{4D2BF924-6095-48C3-9779-416D1483E3DB}" type="presParOf" srcId="{41F1D5ED-B35F-4B4E-BDED-079BDAD277F6}" destId="{CD2A9EDC-97E8-4A8A-9AFE-BA870072855B}" srcOrd="1" destOrd="0" presId="urn:microsoft.com/office/officeart/2005/8/layout/default#1"/>
    <dgm:cxn modelId="{7954DCA1-9B38-4672-BBFB-207D981231CF}" type="presParOf" srcId="{41F1D5ED-B35F-4B4E-BDED-079BDAD277F6}" destId="{BCDC9FAA-9B63-4EED-BB07-B2FA1503EBA2}" srcOrd="2" destOrd="0" presId="urn:microsoft.com/office/officeart/2005/8/layout/default#1"/>
    <dgm:cxn modelId="{1AD155F6-DECD-4CE2-BD74-2DC5E7A76436}" type="presParOf" srcId="{41F1D5ED-B35F-4B4E-BDED-079BDAD277F6}" destId="{4DBDA066-4630-4102-8AFE-5BEFE24047F9}" srcOrd="3" destOrd="0" presId="urn:microsoft.com/office/officeart/2005/8/layout/default#1"/>
    <dgm:cxn modelId="{F7D5487C-1CC0-4766-BB10-0E50B169F68D}" type="presParOf" srcId="{41F1D5ED-B35F-4B4E-BDED-079BDAD277F6}" destId="{098DA181-1D49-455F-8CBF-D0C451C94765}" srcOrd="4" destOrd="0" presId="urn:microsoft.com/office/officeart/2005/8/layout/default#1"/>
    <dgm:cxn modelId="{4ABDEFAB-145F-48BE-94C7-CA8B5E714153}" type="presParOf" srcId="{41F1D5ED-B35F-4B4E-BDED-079BDAD277F6}" destId="{39D008AC-AB43-416A-AC70-4D5165FF4A5C}" srcOrd="5" destOrd="0" presId="urn:microsoft.com/office/officeart/2005/8/layout/default#1"/>
    <dgm:cxn modelId="{CA260A50-6C27-4E29-AB0C-ECBB99E43139}" type="presParOf" srcId="{41F1D5ED-B35F-4B4E-BDED-079BDAD277F6}" destId="{EE357351-B66D-4EC4-ACA2-37841AA44CBC}" srcOrd="6" destOrd="0" presId="urn:microsoft.com/office/officeart/2005/8/layout/default#1"/>
    <dgm:cxn modelId="{4749D57E-523E-4776-856E-52A23E1BBE59}" type="presParOf" srcId="{41F1D5ED-B35F-4B4E-BDED-079BDAD277F6}" destId="{AC3B45DA-C0E9-4E1E-9122-74510D4898A3}" srcOrd="7" destOrd="0" presId="urn:microsoft.com/office/officeart/2005/8/layout/default#1"/>
    <dgm:cxn modelId="{EB78EDCE-F422-4A65-A4B6-8B8CD375757B}" type="presParOf" srcId="{41F1D5ED-B35F-4B4E-BDED-079BDAD277F6}" destId="{6FBBB895-9451-4BDC-9E2C-B0B85F0B409A}" srcOrd="8" destOrd="0" presId="urn:microsoft.com/office/officeart/2005/8/layout/default#1"/>
    <dgm:cxn modelId="{ED4B1B2B-FCA0-4C8C-9B21-522E7B76951E}" type="presParOf" srcId="{41F1D5ED-B35F-4B4E-BDED-079BDAD277F6}" destId="{60DE20D9-1CFA-490C-92BF-BD7A4D537FE4}" srcOrd="9" destOrd="0" presId="urn:microsoft.com/office/officeart/2005/8/layout/default#1"/>
    <dgm:cxn modelId="{B516FAD8-876A-4E30-A89C-3F3C15AC6A6C}" type="presParOf" srcId="{41F1D5ED-B35F-4B4E-BDED-079BDAD277F6}" destId="{5B9B5528-5E09-4764-A7C3-37550AEFACF2}" srcOrd="1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dirty="0" smtClean="0"/>
            <a:t>Tagesmüdigkeit</a:t>
          </a:r>
          <a:endParaRPr lang="de-DE" sz="1600" b="0" dirty="0">
            <a:solidFill>
              <a:schemeClr val="bg1"/>
            </a:solidFill>
          </a:endParaRPr>
        </a:p>
      </dgm:t>
    </dgm:pt>
    <dgm:pt modelId="{16671584-7E95-4146-92C7-604634B2CFAA}" type="parTrans" cxnId="{1B64204D-94E9-4149-988B-EF45464C52AC}">
      <dgm:prSet/>
      <dgm:spPr/>
      <dgm:t>
        <a:bodyPr/>
        <a:lstStyle/>
        <a:p>
          <a:endParaRPr lang="de-DE" sz="1600" b="0"/>
        </a:p>
      </dgm:t>
    </dgm:pt>
    <dgm:pt modelId="{A72C5C34-0A4C-4341-8EA4-DA03D63A6942}" type="sibTrans" cxnId="{1B64204D-94E9-4149-988B-EF45464C52AC}">
      <dgm:prSet/>
      <dgm:spPr/>
      <dgm:t>
        <a:bodyPr/>
        <a:lstStyle/>
        <a:p>
          <a:endParaRPr lang="de-DE" sz="1600" b="0"/>
        </a:p>
      </dgm:t>
    </dgm:pt>
    <dgm:pt modelId="{7E7F3FBA-A64A-4E0A-A4E1-6ACEDB9BE4D8}">
      <dgm:prSet phldrT="[Text]" custT="1"/>
      <dgm:spPr>
        <a:solidFill>
          <a:schemeClr val="accent2"/>
        </a:solidFill>
      </dgm:spPr>
      <dgm:t>
        <a:bodyPr/>
        <a:lstStyle/>
        <a:p>
          <a:r>
            <a:rPr lang="de-DE" sz="1600" dirty="0" smtClean="0"/>
            <a:t>Konzentrations-schwäche</a:t>
          </a:r>
          <a:endParaRPr lang="de-DE" sz="1600" b="0" dirty="0">
            <a:solidFill>
              <a:schemeClr val="bg1"/>
            </a:solidFill>
          </a:endParaRPr>
        </a:p>
      </dgm:t>
    </dgm:pt>
    <dgm:pt modelId="{D2741D3C-260F-4897-9181-DA87F306A828}" type="parTrans" cxnId="{27DD6791-80ED-4C45-94F9-FA52CA81D75D}">
      <dgm:prSet/>
      <dgm:spPr/>
      <dgm:t>
        <a:bodyPr/>
        <a:lstStyle/>
        <a:p>
          <a:endParaRPr lang="de-DE" sz="1600" b="0"/>
        </a:p>
      </dgm:t>
    </dgm:pt>
    <dgm:pt modelId="{9E08B7B6-7AD1-4A12-B7C9-4C8BD334E540}" type="sibTrans" cxnId="{27DD6791-80ED-4C45-94F9-FA52CA81D75D}">
      <dgm:prSet/>
      <dgm:spPr/>
      <dgm:t>
        <a:bodyPr/>
        <a:lstStyle/>
        <a:p>
          <a:endParaRPr lang="de-DE" sz="1600" b="0"/>
        </a:p>
      </dgm:t>
    </dgm:pt>
    <dgm:pt modelId="{585984EA-26A9-464C-A1FB-90F69205ADED}">
      <dgm:prSet phldrT="[Text]" custT="1"/>
      <dgm:spPr/>
      <dgm:t>
        <a:bodyPr/>
        <a:lstStyle/>
        <a:p>
          <a:r>
            <a:rPr lang="de-DE" sz="1600" dirty="0" smtClean="0"/>
            <a:t>Erhöhtes </a:t>
          </a:r>
        </a:p>
        <a:p>
          <a:r>
            <a:rPr lang="de-DE" sz="1600" dirty="0" smtClean="0"/>
            <a:t>Unfallrisiko</a:t>
          </a:r>
          <a:endParaRPr lang="de-DE" sz="1600" b="0" dirty="0">
            <a:solidFill>
              <a:schemeClr val="bg1"/>
            </a:solidFill>
          </a:endParaRPr>
        </a:p>
      </dgm:t>
    </dgm:pt>
    <dgm:pt modelId="{284B283B-A9B9-4D8D-8E91-64FD564093AB}" type="parTrans" cxnId="{38307FD6-51DA-4839-9FD2-7F6570F8E487}">
      <dgm:prSet/>
      <dgm:spPr/>
      <dgm:t>
        <a:bodyPr/>
        <a:lstStyle/>
        <a:p>
          <a:endParaRPr lang="de-DE" sz="1600" b="0"/>
        </a:p>
      </dgm:t>
    </dgm:pt>
    <dgm:pt modelId="{FD0F68D2-2706-45B9-8E17-3B6EF112E773}" type="sibTrans" cxnId="{38307FD6-51DA-4839-9FD2-7F6570F8E487}">
      <dgm:prSet/>
      <dgm:spPr/>
      <dgm:t>
        <a:bodyPr/>
        <a:lstStyle/>
        <a:p>
          <a:endParaRPr lang="de-DE" sz="1600" b="0"/>
        </a:p>
      </dgm:t>
    </dgm:pt>
    <dgm:pt modelId="{62EA643D-9410-4127-8E29-C68A77933FAB}">
      <dgm:prSet phldrT="[Text]" custT="1"/>
      <dgm:spPr>
        <a:solidFill>
          <a:schemeClr val="accent3"/>
        </a:solidFill>
      </dgm:spPr>
      <dgm:t>
        <a:bodyPr/>
        <a:lstStyle/>
        <a:p>
          <a:r>
            <a:rPr lang="de-DE" sz="1600" dirty="0" smtClean="0"/>
            <a:t>Bluthochdruck</a:t>
          </a:r>
          <a:endParaRPr lang="de-DE" sz="1600" b="0" dirty="0">
            <a:solidFill>
              <a:schemeClr val="bg1"/>
            </a:solidFill>
          </a:endParaRPr>
        </a:p>
      </dgm:t>
    </dgm:pt>
    <dgm:pt modelId="{99EB2B25-8587-4ADE-9E48-16DD2B00D76F}" type="parTrans" cxnId="{FA486A4E-FC91-4E5B-9BEF-80D988B846AF}">
      <dgm:prSet/>
      <dgm:spPr/>
      <dgm:t>
        <a:bodyPr/>
        <a:lstStyle/>
        <a:p>
          <a:endParaRPr lang="de-DE" sz="1600" b="0"/>
        </a:p>
      </dgm:t>
    </dgm:pt>
    <dgm:pt modelId="{CA7C3847-4A76-458E-80B7-16AC66FAF8C1}" type="sibTrans" cxnId="{FA486A4E-FC91-4E5B-9BEF-80D988B846AF}">
      <dgm:prSet/>
      <dgm:spPr/>
      <dgm:t>
        <a:bodyPr/>
        <a:lstStyle/>
        <a:p>
          <a:endParaRPr lang="de-DE" sz="1600" b="0"/>
        </a:p>
      </dgm:t>
    </dgm:pt>
    <dgm:pt modelId="{F007E9D3-788E-41D8-8B49-9D44BD83C2CC}">
      <dgm:prSet phldrT="[Text]" custT="1"/>
      <dgm:spPr>
        <a:solidFill>
          <a:schemeClr val="accent3"/>
        </a:solidFill>
      </dgm:spPr>
      <dgm:t>
        <a:bodyPr/>
        <a:lstStyle/>
        <a:p>
          <a:r>
            <a:rPr lang="de-DE" sz="1600" b="0" dirty="0" smtClean="0">
              <a:solidFill>
                <a:schemeClr val="bg1"/>
              </a:solidFill>
            </a:rPr>
            <a:t>Verkürzte Lebenserwartung</a:t>
          </a:r>
          <a:endParaRPr lang="de-DE" sz="1600" b="0" dirty="0">
            <a:solidFill>
              <a:schemeClr val="bg1"/>
            </a:solidFill>
          </a:endParaRPr>
        </a:p>
      </dgm:t>
    </dgm:pt>
    <dgm:pt modelId="{2CBE0D41-66C5-430D-A778-0109742AC41A}" type="parTrans" cxnId="{912DD2F0-A798-475B-BDB8-6D96022CC610}">
      <dgm:prSet/>
      <dgm:spPr/>
      <dgm:t>
        <a:bodyPr/>
        <a:lstStyle/>
        <a:p>
          <a:endParaRPr lang="de-DE" sz="1600" b="0"/>
        </a:p>
      </dgm:t>
    </dgm:pt>
    <dgm:pt modelId="{33F8FFF4-0BA5-4D34-AB3A-ECC4710C1643}" type="sibTrans" cxnId="{912DD2F0-A798-475B-BDB8-6D96022CC610}">
      <dgm:prSet/>
      <dgm:spPr/>
      <dgm:t>
        <a:bodyPr/>
        <a:lstStyle/>
        <a:p>
          <a:endParaRPr lang="de-DE" sz="1600" b="0"/>
        </a:p>
      </dgm:t>
    </dgm:pt>
    <dgm:pt modelId="{895D88DA-E156-44FD-89F7-65B297333111}">
      <dgm:prSet custT="1"/>
      <dgm:spPr>
        <a:solidFill>
          <a:schemeClr val="accent1"/>
        </a:solidFill>
      </dgm:spPr>
      <dgm:t>
        <a:bodyPr/>
        <a:lstStyle/>
        <a:p>
          <a:r>
            <a:rPr lang="de-DE" sz="1600" dirty="0" smtClean="0"/>
            <a:t>Erhöhtes Schlaganfall- und Herzinfarktrisiko</a:t>
          </a:r>
          <a:endParaRPr lang="de-DE" sz="1600" b="0" dirty="0">
            <a:solidFill>
              <a:schemeClr val="bg1"/>
            </a:solidFill>
          </a:endParaRPr>
        </a:p>
      </dgm:t>
    </dgm:pt>
    <dgm:pt modelId="{E4276DDE-600F-4CDA-8AA5-9D316CE1D62A}" type="parTrans" cxnId="{92EA599A-6C60-486F-82D5-0BE2EBFC4B64}">
      <dgm:prSet/>
      <dgm:spPr/>
      <dgm:t>
        <a:bodyPr/>
        <a:lstStyle/>
        <a:p>
          <a:endParaRPr lang="de-DE" sz="1600" b="0"/>
        </a:p>
      </dgm:t>
    </dgm:pt>
    <dgm:pt modelId="{96ABE7EA-ED15-4F38-AF06-7CB7A9B4AA5A}" type="sibTrans" cxnId="{92EA599A-6C60-486F-82D5-0BE2EBFC4B64}">
      <dgm:prSet/>
      <dgm:spPr/>
      <dgm:t>
        <a:bodyPr/>
        <a:lstStyle/>
        <a:p>
          <a:endParaRPr lang="de-DE" sz="1600" b="0"/>
        </a:p>
      </dgm:t>
    </dgm:pt>
    <dgm:pt modelId="{49B85C7C-25D1-43AC-AA44-492D61DDD858}">
      <dgm:prSet custT="1"/>
      <dgm:spPr>
        <a:solidFill>
          <a:schemeClr val="accent2"/>
        </a:solidFill>
      </dgm:spPr>
      <dgm:t>
        <a:bodyPr/>
        <a:lstStyle/>
        <a:p>
          <a:r>
            <a:rPr lang="de-DE" sz="1600" dirty="0" smtClean="0"/>
            <a:t>Herzrhythmus-</a:t>
          </a:r>
          <a:r>
            <a:rPr lang="de-DE" sz="1600" dirty="0" err="1" smtClean="0"/>
            <a:t>störungen</a:t>
          </a:r>
          <a:endParaRPr lang="de-DE" sz="1600" b="0" dirty="0">
            <a:solidFill>
              <a:schemeClr val="bg1"/>
            </a:solidFill>
          </a:endParaRPr>
        </a:p>
      </dgm:t>
    </dgm:pt>
    <dgm:pt modelId="{B7B45AF7-FD17-4A2A-8A98-90C4E52FB1C2}" type="parTrans" cxnId="{169B6980-C638-457E-970D-5E20113B65ED}">
      <dgm:prSet/>
      <dgm:spPr/>
      <dgm:t>
        <a:bodyPr/>
        <a:lstStyle/>
        <a:p>
          <a:endParaRPr lang="de-DE" sz="1600" b="0"/>
        </a:p>
      </dgm:t>
    </dgm:pt>
    <dgm:pt modelId="{183973DC-950E-4A4F-B11C-9EEF17275727}" type="sibTrans" cxnId="{169B6980-C638-457E-970D-5E20113B65ED}">
      <dgm:prSet/>
      <dgm:spPr/>
      <dgm:t>
        <a:bodyPr/>
        <a:lstStyle/>
        <a:p>
          <a:endParaRPr lang="de-DE" sz="1600" b="0"/>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7" custScaleX="109633" custScaleY="98666">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7" custScaleX="109633" custScaleY="98666">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7" custScaleX="109633" custScaleY="98666">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7" custScaleX="109633" custScaleY="98666">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7" custScaleX="109633" custScaleY="98666">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7" custScaleX="109633" custScaleY="98666">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6" presStyleCnt="7" custScaleX="109633" custScaleY="98666">
        <dgm:presLayoutVars>
          <dgm:bulletEnabled val="1"/>
        </dgm:presLayoutVars>
      </dgm:prSet>
      <dgm:spPr/>
      <dgm:t>
        <a:bodyPr/>
        <a:lstStyle/>
        <a:p>
          <a:endParaRPr lang="de-DE"/>
        </a:p>
      </dgm:t>
    </dgm:pt>
  </dgm:ptLst>
  <dgm:cxnLst>
    <dgm:cxn modelId="{2AB144C2-3844-48F7-A9E3-CDDF746E1E40}" type="presOf" srcId="{1B5F6133-B4CC-45C9-A482-930A05E575C8}" destId="{E6BBF700-6344-493C-AC3B-9D22C08ED730}" srcOrd="0" destOrd="0" presId="urn:microsoft.com/office/officeart/2005/8/layout/default#1"/>
    <dgm:cxn modelId="{912DD2F0-A798-475B-BDB8-6D96022CC610}" srcId="{61FFE57B-5C5A-4723-8CFE-A1AA268E89B0}" destId="{F007E9D3-788E-41D8-8B49-9D44BD83C2CC}" srcOrd="4" destOrd="0" parTransId="{2CBE0D41-66C5-430D-A778-0109742AC41A}" sibTransId="{33F8FFF4-0BA5-4D34-AB3A-ECC4710C1643}"/>
    <dgm:cxn modelId="{92EA599A-6C60-486F-82D5-0BE2EBFC4B64}" srcId="{61FFE57B-5C5A-4723-8CFE-A1AA268E89B0}" destId="{895D88DA-E156-44FD-89F7-65B297333111}" srcOrd="5" destOrd="0" parTransId="{E4276DDE-600F-4CDA-8AA5-9D316CE1D62A}" sibTransId="{96ABE7EA-ED15-4F38-AF06-7CB7A9B4AA5A}"/>
    <dgm:cxn modelId="{FA486A4E-FC91-4E5B-9BEF-80D988B846AF}" srcId="{61FFE57B-5C5A-4723-8CFE-A1AA268E89B0}" destId="{62EA643D-9410-4127-8E29-C68A77933FAB}" srcOrd="3" destOrd="0" parTransId="{99EB2B25-8587-4ADE-9E48-16DD2B00D76F}" sibTransId="{CA7C3847-4A76-458E-80B7-16AC66FAF8C1}"/>
    <dgm:cxn modelId="{38307FD6-51DA-4839-9FD2-7F6570F8E487}" srcId="{61FFE57B-5C5A-4723-8CFE-A1AA268E89B0}" destId="{585984EA-26A9-464C-A1FB-90F69205ADED}" srcOrd="2" destOrd="0" parTransId="{284B283B-A9B9-4D8D-8E91-64FD564093AB}" sibTransId="{FD0F68D2-2706-45B9-8E17-3B6EF112E773}"/>
    <dgm:cxn modelId="{32A32784-AAC5-44F4-8329-CA709EF4BFCE}" type="presOf" srcId="{49B85C7C-25D1-43AC-AA44-492D61DDD858}" destId="{879AA52B-2775-4788-9D94-83635F1825AC}" srcOrd="0" destOrd="0" presId="urn:microsoft.com/office/officeart/2005/8/layout/default#1"/>
    <dgm:cxn modelId="{06516395-1B1E-4DA3-8888-9C253152FCEF}" type="presOf" srcId="{62EA643D-9410-4127-8E29-C68A77933FAB}" destId="{EE357351-B66D-4EC4-ACA2-37841AA44CBC}" srcOrd="0" destOrd="0" presId="urn:microsoft.com/office/officeart/2005/8/layout/default#1"/>
    <dgm:cxn modelId="{169B6980-C638-457E-970D-5E20113B65ED}" srcId="{61FFE57B-5C5A-4723-8CFE-A1AA268E89B0}" destId="{49B85C7C-25D1-43AC-AA44-492D61DDD858}" srcOrd="6" destOrd="0" parTransId="{B7B45AF7-FD17-4A2A-8A98-90C4E52FB1C2}" sibTransId="{183973DC-950E-4A4F-B11C-9EEF17275727}"/>
    <dgm:cxn modelId="{1B64204D-94E9-4149-988B-EF45464C52AC}" srcId="{61FFE57B-5C5A-4723-8CFE-A1AA268E89B0}" destId="{1B5F6133-B4CC-45C9-A482-930A05E575C8}" srcOrd="0" destOrd="0" parTransId="{16671584-7E95-4146-92C7-604634B2CFAA}" sibTransId="{A72C5C34-0A4C-4341-8EA4-DA03D63A6942}"/>
    <dgm:cxn modelId="{E1556F1F-E46F-486F-AF7B-DD403A29AB3A}" type="presOf" srcId="{895D88DA-E156-44FD-89F7-65B297333111}" destId="{5B9B5528-5E09-4764-A7C3-37550AEFACF2}" srcOrd="0" destOrd="0" presId="urn:microsoft.com/office/officeart/2005/8/layout/default#1"/>
    <dgm:cxn modelId="{B861D44E-0375-4125-AEB1-096835B65E95}" type="presOf" srcId="{7E7F3FBA-A64A-4E0A-A4E1-6ACEDB9BE4D8}" destId="{BCDC9FAA-9B63-4EED-BB07-B2FA1503EBA2}" srcOrd="0" destOrd="0" presId="urn:microsoft.com/office/officeart/2005/8/layout/default#1"/>
    <dgm:cxn modelId="{58A8390C-529C-4580-BBC1-C0D3C8CD899C}" type="presOf" srcId="{61FFE57B-5C5A-4723-8CFE-A1AA268E89B0}" destId="{41F1D5ED-B35F-4B4E-BDED-079BDAD277F6}" srcOrd="0" destOrd="0" presId="urn:microsoft.com/office/officeart/2005/8/layout/default#1"/>
    <dgm:cxn modelId="{27DD6791-80ED-4C45-94F9-FA52CA81D75D}" srcId="{61FFE57B-5C5A-4723-8CFE-A1AA268E89B0}" destId="{7E7F3FBA-A64A-4E0A-A4E1-6ACEDB9BE4D8}" srcOrd="1" destOrd="0" parTransId="{D2741D3C-260F-4897-9181-DA87F306A828}" sibTransId="{9E08B7B6-7AD1-4A12-B7C9-4C8BD334E540}"/>
    <dgm:cxn modelId="{6C459A75-BCF8-4572-93E6-FD86F025D651}" type="presOf" srcId="{F007E9D3-788E-41D8-8B49-9D44BD83C2CC}" destId="{6FBBB895-9451-4BDC-9E2C-B0B85F0B409A}" srcOrd="0" destOrd="0" presId="urn:microsoft.com/office/officeart/2005/8/layout/default#1"/>
    <dgm:cxn modelId="{566F7D92-E4CD-49A6-9BB6-FB1976DEEDFD}" type="presOf" srcId="{585984EA-26A9-464C-A1FB-90F69205ADED}" destId="{098DA181-1D49-455F-8CBF-D0C451C94765}" srcOrd="0" destOrd="0" presId="urn:microsoft.com/office/officeart/2005/8/layout/default#1"/>
    <dgm:cxn modelId="{5419CD04-0898-4250-AF74-7BA597B376BA}" type="presParOf" srcId="{41F1D5ED-B35F-4B4E-BDED-079BDAD277F6}" destId="{E6BBF700-6344-493C-AC3B-9D22C08ED730}" srcOrd="0" destOrd="0" presId="urn:microsoft.com/office/officeart/2005/8/layout/default#1"/>
    <dgm:cxn modelId="{2169B6B2-72E5-444A-9CDB-776044D5F258}" type="presParOf" srcId="{41F1D5ED-B35F-4B4E-BDED-079BDAD277F6}" destId="{CD2A9EDC-97E8-4A8A-9AFE-BA870072855B}" srcOrd="1" destOrd="0" presId="urn:microsoft.com/office/officeart/2005/8/layout/default#1"/>
    <dgm:cxn modelId="{D2A75933-60C6-4177-8FA7-AC3C144F04AF}" type="presParOf" srcId="{41F1D5ED-B35F-4B4E-BDED-079BDAD277F6}" destId="{BCDC9FAA-9B63-4EED-BB07-B2FA1503EBA2}" srcOrd="2" destOrd="0" presId="urn:microsoft.com/office/officeart/2005/8/layout/default#1"/>
    <dgm:cxn modelId="{5C16DF3D-61EB-455F-B6EF-F9C048A59A37}" type="presParOf" srcId="{41F1D5ED-B35F-4B4E-BDED-079BDAD277F6}" destId="{4DBDA066-4630-4102-8AFE-5BEFE24047F9}" srcOrd="3" destOrd="0" presId="urn:microsoft.com/office/officeart/2005/8/layout/default#1"/>
    <dgm:cxn modelId="{CDB034F3-FEAA-475A-A7EF-722EDAB1357A}" type="presParOf" srcId="{41F1D5ED-B35F-4B4E-BDED-079BDAD277F6}" destId="{098DA181-1D49-455F-8CBF-D0C451C94765}" srcOrd="4" destOrd="0" presId="urn:microsoft.com/office/officeart/2005/8/layout/default#1"/>
    <dgm:cxn modelId="{C6AAB541-19C5-4E03-9164-EAF3AA2F2A59}" type="presParOf" srcId="{41F1D5ED-B35F-4B4E-BDED-079BDAD277F6}" destId="{39D008AC-AB43-416A-AC70-4D5165FF4A5C}" srcOrd="5" destOrd="0" presId="urn:microsoft.com/office/officeart/2005/8/layout/default#1"/>
    <dgm:cxn modelId="{B5AEE95C-DDE3-4C39-9B6D-40DD51351ABF}" type="presParOf" srcId="{41F1D5ED-B35F-4B4E-BDED-079BDAD277F6}" destId="{EE357351-B66D-4EC4-ACA2-37841AA44CBC}" srcOrd="6" destOrd="0" presId="urn:microsoft.com/office/officeart/2005/8/layout/default#1"/>
    <dgm:cxn modelId="{DBB14EC6-3A15-4102-9835-2C1FF42B82F6}" type="presParOf" srcId="{41F1D5ED-B35F-4B4E-BDED-079BDAD277F6}" destId="{AC3B45DA-C0E9-4E1E-9122-74510D4898A3}" srcOrd="7" destOrd="0" presId="urn:microsoft.com/office/officeart/2005/8/layout/default#1"/>
    <dgm:cxn modelId="{DEA7A974-48B4-4073-BE1A-1B3CB9D73B2E}" type="presParOf" srcId="{41F1D5ED-B35F-4B4E-BDED-079BDAD277F6}" destId="{6FBBB895-9451-4BDC-9E2C-B0B85F0B409A}" srcOrd="8" destOrd="0" presId="urn:microsoft.com/office/officeart/2005/8/layout/default#1"/>
    <dgm:cxn modelId="{6FD50EE1-CC83-46D8-BFAA-8ADA0BF8BAF1}" type="presParOf" srcId="{41F1D5ED-B35F-4B4E-BDED-079BDAD277F6}" destId="{60DE20D9-1CFA-490C-92BF-BD7A4D537FE4}" srcOrd="9" destOrd="0" presId="urn:microsoft.com/office/officeart/2005/8/layout/default#1"/>
    <dgm:cxn modelId="{F47AE0BD-7F0B-4BEC-999D-BE66DBA1FA72}" type="presParOf" srcId="{41F1D5ED-B35F-4B4E-BDED-079BDAD277F6}" destId="{5B9B5528-5E09-4764-A7C3-37550AEFACF2}" srcOrd="10" destOrd="0" presId="urn:microsoft.com/office/officeart/2005/8/layout/default#1"/>
    <dgm:cxn modelId="{E06C3914-6E0A-4D85-A126-9AD5BF2099DB}" type="presParOf" srcId="{41F1D5ED-B35F-4B4E-BDED-079BDAD277F6}" destId="{2592A8F7-31A1-43C5-85E0-834E146A1417}" srcOrd="11" destOrd="0" presId="urn:microsoft.com/office/officeart/2005/8/layout/default#1"/>
    <dgm:cxn modelId="{DFFC501D-B6DE-40ED-A827-EC577A9AF3A6}" type="presParOf" srcId="{41F1D5ED-B35F-4B4E-BDED-079BDAD277F6}" destId="{879AA52B-2775-4788-9D94-83635F1825AC}" srcOrd="12"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smtClean="0"/>
            <a:t>Kein Koffein nach 13 Uhr</a:t>
          </a:r>
          <a:endParaRPr lang="de-DE" sz="1600" b="0" dirty="0"/>
        </a:p>
      </dgm:t>
    </dgm:pt>
    <dgm:pt modelId="{16671584-7E95-4146-92C7-604634B2CFAA}" type="parTrans" cxnId="{1B64204D-94E9-4149-988B-EF45464C52AC}">
      <dgm:prSet/>
      <dgm:spPr/>
      <dgm:t>
        <a:bodyPr/>
        <a:lstStyle/>
        <a:p>
          <a:endParaRPr lang="de-DE" b="0"/>
        </a:p>
      </dgm:t>
    </dgm:pt>
    <dgm:pt modelId="{A72C5C34-0A4C-4341-8EA4-DA03D63A6942}" type="sibTrans" cxnId="{1B64204D-94E9-4149-988B-EF45464C52AC}">
      <dgm:prSet/>
      <dgm:spPr/>
      <dgm:t>
        <a:bodyPr/>
        <a:lstStyle/>
        <a:p>
          <a:endParaRPr lang="de-DE" b="0"/>
        </a:p>
      </dgm:t>
    </dgm:pt>
    <dgm:pt modelId="{585984EA-26A9-464C-A1FB-90F69205ADED}">
      <dgm:prSet phldrT="[Text]" custT="1"/>
      <dgm:spPr>
        <a:solidFill>
          <a:schemeClr val="accent3"/>
        </a:solidFill>
      </dgm:spPr>
      <dgm:t>
        <a:bodyPr/>
        <a:lstStyle/>
        <a:p>
          <a:r>
            <a:rPr lang="de-DE" sz="1600" b="0" dirty="0" smtClean="0"/>
            <a:t>Keine schweren Mahlzeiten</a:t>
          </a:r>
          <a:endParaRPr lang="de-DE" sz="1600" b="0" dirty="0"/>
        </a:p>
      </dgm:t>
    </dgm:pt>
    <dgm:pt modelId="{284B283B-A9B9-4D8D-8E91-64FD564093AB}" type="parTrans" cxnId="{38307FD6-51DA-4839-9FD2-7F6570F8E487}">
      <dgm:prSet/>
      <dgm:spPr/>
      <dgm:t>
        <a:bodyPr/>
        <a:lstStyle/>
        <a:p>
          <a:endParaRPr lang="de-DE" b="0"/>
        </a:p>
      </dgm:t>
    </dgm:pt>
    <dgm:pt modelId="{FD0F68D2-2706-45B9-8E17-3B6EF112E773}" type="sibTrans" cxnId="{38307FD6-51DA-4839-9FD2-7F6570F8E487}">
      <dgm:prSet/>
      <dgm:spPr/>
      <dgm:t>
        <a:bodyPr/>
        <a:lstStyle/>
        <a:p>
          <a:endParaRPr lang="de-DE" b="0"/>
        </a:p>
      </dgm:t>
    </dgm:pt>
    <dgm:pt modelId="{62EA643D-9410-4127-8E29-C68A77933FAB}">
      <dgm:prSet phldrT="[Text]" custT="1"/>
      <dgm:spPr>
        <a:solidFill>
          <a:schemeClr val="accent2"/>
        </a:solidFill>
      </dgm:spPr>
      <dgm:t>
        <a:bodyPr/>
        <a:lstStyle/>
        <a:p>
          <a:r>
            <a:rPr lang="de-DE" sz="1600" b="0" dirty="0" smtClean="0"/>
            <a:t>Kein Alkohol als Schlafmittel</a:t>
          </a:r>
          <a:endParaRPr lang="de-DE" sz="1600" b="0" dirty="0"/>
        </a:p>
      </dgm:t>
    </dgm:pt>
    <dgm:pt modelId="{99EB2B25-8587-4ADE-9E48-16DD2B00D76F}" type="parTrans" cxnId="{FA486A4E-FC91-4E5B-9BEF-80D988B846AF}">
      <dgm:prSet/>
      <dgm:spPr/>
      <dgm:t>
        <a:bodyPr/>
        <a:lstStyle/>
        <a:p>
          <a:endParaRPr lang="de-DE" b="0"/>
        </a:p>
      </dgm:t>
    </dgm:pt>
    <dgm:pt modelId="{CA7C3847-4A76-458E-80B7-16AC66FAF8C1}" type="sibTrans" cxnId="{FA486A4E-FC91-4E5B-9BEF-80D988B846AF}">
      <dgm:prSet/>
      <dgm:spPr/>
      <dgm:t>
        <a:bodyPr/>
        <a:lstStyle/>
        <a:p>
          <a:endParaRPr lang="de-DE" b="0"/>
        </a:p>
      </dgm:t>
    </dgm:pt>
    <dgm:pt modelId="{F007E9D3-788E-41D8-8B49-9D44BD83C2CC}">
      <dgm:prSet phldrT="[Text]" custT="1"/>
      <dgm:spPr>
        <a:solidFill>
          <a:schemeClr val="accent1"/>
        </a:solidFill>
      </dgm:spPr>
      <dgm:t>
        <a:bodyPr/>
        <a:lstStyle/>
        <a:p>
          <a:r>
            <a:rPr lang="de-DE" sz="1600" b="0" dirty="0" smtClean="0"/>
            <a:t>Kein Sport vorm Zubettgehen</a:t>
          </a:r>
          <a:endParaRPr lang="de-DE" sz="1600" b="0" dirty="0"/>
        </a:p>
      </dgm:t>
    </dgm:pt>
    <dgm:pt modelId="{2CBE0D41-66C5-430D-A778-0109742AC41A}" type="parTrans" cxnId="{912DD2F0-A798-475B-BDB8-6D96022CC610}">
      <dgm:prSet/>
      <dgm:spPr/>
      <dgm:t>
        <a:bodyPr/>
        <a:lstStyle/>
        <a:p>
          <a:endParaRPr lang="de-DE" b="0"/>
        </a:p>
      </dgm:t>
    </dgm:pt>
    <dgm:pt modelId="{33F8FFF4-0BA5-4D34-AB3A-ECC4710C1643}" type="sibTrans" cxnId="{912DD2F0-A798-475B-BDB8-6D96022CC610}">
      <dgm:prSet/>
      <dgm:spPr/>
      <dgm:t>
        <a:bodyPr/>
        <a:lstStyle/>
        <a:p>
          <a:endParaRPr lang="de-DE" b="0"/>
        </a:p>
      </dgm:t>
    </dgm:pt>
    <dgm:pt modelId="{895D88DA-E156-44FD-89F7-65B297333111}">
      <dgm:prSet custT="1"/>
      <dgm:spPr>
        <a:solidFill>
          <a:schemeClr val="accent3"/>
        </a:solidFill>
      </dgm:spPr>
      <dgm:t>
        <a:bodyPr/>
        <a:lstStyle/>
        <a:p>
          <a:r>
            <a:rPr lang="de-DE" sz="1600" b="0" dirty="0" smtClean="0"/>
            <a:t>Kein Einschlafen vorm Fernseher</a:t>
          </a:r>
          <a:endParaRPr lang="de-DE" sz="1600" b="0" dirty="0"/>
        </a:p>
      </dgm:t>
    </dgm:pt>
    <dgm:pt modelId="{E4276DDE-600F-4CDA-8AA5-9D316CE1D62A}" type="parTrans" cxnId="{92EA599A-6C60-486F-82D5-0BE2EBFC4B64}">
      <dgm:prSet/>
      <dgm:spPr/>
      <dgm:t>
        <a:bodyPr/>
        <a:lstStyle/>
        <a:p>
          <a:endParaRPr lang="de-DE" b="0"/>
        </a:p>
      </dgm:t>
    </dgm:pt>
    <dgm:pt modelId="{96ABE7EA-ED15-4F38-AF06-7CB7A9B4AA5A}" type="sibTrans" cxnId="{92EA599A-6C60-486F-82D5-0BE2EBFC4B64}">
      <dgm:prSet/>
      <dgm:spPr/>
      <dgm:t>
        <a:bodyPr/>
        <a:lstStyle/>
        <a:p>
          <a:endParaRPr lang="de-DE" b="0"/>
        </a:p>
      </dgm:t>
    </dgm:pt>
    <dgm:pt modelId="{49B85C7C-25D1-43AC-AA44-492D61DDD858}">
      <dgm:prSet custT="1"/>
      <dgm:spPr>
        <a:solidFill>
          <a:schemeClr val="accent2"/>
        </a:solidFill>
      </dgm:spPr>
      <dgm:t>
        <a:bodyPr/>
        <a:lstStyle/>
        <a:p>
          <a:r>
            <a:rPr lang="de-DE" sz="1600" b="0" dirty="0" smtClean="0"/>
            <a:t>Regelmäßige </a:t>
          </a:r>
          <a:r>
            <a:rPr lang="de-DE" sz="1600" b="0" dirty="0" err="1" smtClean="0"/>
            <a:t>Zubett</a:t>
          </a:r>
          <a:r>
            <a:rPr lang="de-DE" sz="1600" b="0" dirty="0" smtClean="0"/>
            <a:t>- und Aufstehzeiten</a:t>
          </a:r>
          <a:endParaRPr lang="de-DE" sz="1600" b="0" dirty="0"/>
        </a:p>
      </dgm:t>
    </dgm:pt>
    <dgm:pt modelId="{B7B45AF7-FD17-4A2A-8A98-90C4E52FB1C2}" type="parTrans" cxnId="{169B6980-C638-457E-970D-5E20113B65ED}">
      <dgm:prSet/>
      <dgm:spPr/>
      <dgm:t>
        <a:bodyPr/>
        <a:lstStyle/>
        <a:p>
          <a:endParaRPr lang="de-DE" b="0"/>
        </a:p>
      </dgm:t>
    </dgm:pt>
    <dgm:pt modelId="{183973DC-950E-4A4F-B11C-9EEF17275727}" type="sibTrans" cxnId="{169B6980-C638-457E-970D-5E20113B65ED}">
      <dgm:prSet/>
      <dgm:spPr/>
      <dgm:t>
        <a:bodyPr/>
        <a:lstStyle/>
        <a:p>
          <a:endParaRPr lang="de-DE" b="0"/>
        </a:p>
      </dgm:t>
    </dgm:pt>
    <dgm:pt modelId="{CFD68C01-F48B-4980-BD6D-BF0F2EB52C2C}">
      <dgm:prSet custT="1"/>
      <dgm:spPr>
        <a:solidFill>
          <a:schemeClr val="accent3"/>
        </a:solidFill>
      </dgm:spPr>
      <dgm:t>
        <a:bodyPr/>
        <a:lstStyle/>
        <a:p>
          <a:r>
            <a:rPr lang="de-DE" sz="1600" b="0" dirty="0" smtClean="0"/>
            <a:t>Angenehme Schlafzimmer-</a:t>
          </a:r>
          <a:r>
            <a:rPr lang="de-DE" sz="1600" b="0" dirty="0" err="1" smtClean="0"/>
            <a:t>atmosphäre</a:t>
          </a:r>
          <a:endParaRPr lang="de-DE" sz="1600" b="0" dirty="0"/>
        </a:p>
      </dgm:t>
    </dgm:pt>
    <dgm:pt modelId="{B7B6888B-042A-4C2F-A2EC-1CB7D5450186}" type="parTrans" cxnId="{BC72B25E-1463-4986-AB62-F768061A89E7}">
      <dgm:prSet/>
      <dgm:spPr/>
      <dgm:t>
        <a:bodyPr/>
        <a:lstStyle/>
        <a:p>
          <a:endParaRPr lang="de-DE" b="0"/>
        </a:p>
      </dgm:t>
    </dgm:pt>
    <dgm:pt modelId="{81823051-C05A-4AEE-A8FC-815A2655E429}" type="sibTrans" cxnId="{BC72B25E-1463-4986-AB62-F768061A89E7}">
      <dgm:prSet/>
      <dgm:spPr/>
      <dgm:t>
        <a:bodyPr/>
        <a:lstStyle/>
        <a:p>
          <a:endParaRPr lang="de-DE" b="0"/>
        </a:p>
      </dgm:t>
    </dgm:pt>
    <dgm:pt modelId="{42D25B22-FC5F-4154-B0AA-85C2E16E6B79}">
      <dgm:prSet custT="1"/>
      <dgm:spPr/>
      <dgm:t>
        <a:bodyPr/>
        <a:lstStyle/>
        <a:p>
          <a:r>
            <a:rPr lang="de-DE" sz="1600" dirty="0" smtClean="0">
              <a:solidFill>
                <a:schemeClr val="bg1"/>
              </a:solidFill>
            </a:rPr>
            <a:t>Kein Blick auf den Wecker in der Nacht</a:t>
          </a:r>
          <a:endParaRPr lang="de-DE" sz="1600" dirty="0">
            <a:solidFill>
              <a:schemeClr val="bg1"/>
            </a:solidFill>
          </a:endParaRPr>
        </a:p>
      </dgm:t>
    </dgm:pt>
    <dgm:pt modelId="{771EA283-3BCE-46FC-AB77-63C49370D558}" type="parTrans" cxnId="{A52DEB88-F58E-4A58-B8E5-DACC87A8000A}">
      <dgm:prSet/>
      <dgm:spPr/>
      <dgm:t>
        <a:bodyPr/>
        <a:lstStyle/>
        <a:p>
          <a:endParaRPr lang="de-DE"/>
        </a:p>
      </dgm:t>
    </dgm:pt>
    <dgm:pt modelId="{689B36E6-71CD-4527-845A-DA09FB156C1A}" type="sibTrans" cxnId="{A52DEB88-F58E-4A58-B8E5-DACC87A8000A}">
      <dgm:prSet/>
      <dgm:spPr/>
      <dgm:t>
        <a:bodyPr/>
        <a:lstStyle/>
        <a:p>
          <a:endParaRPr lang="de-DE"/>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8">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098DA181-1D49-455F-8CBF-D0C451C94765}" type="pres">
      <dgm:prSet presAssocID="{585984EA-26A9-464C-A1FB-90F69205ADED}" presName="node" presStyleLbl="node1" presStyleIdx="1" presStyleCnt="8">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2" presStyleCnt="8">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3" presStyleCnt="8">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4" presStyleCnt="8">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5" presStyleCnt="8">
        <dgm:presLayoutVars>
          <dgm:bulletEnabled val="1"/>
        </dgm:presLayoutVars>
      </dgm:prSet>
      <dgm:spPr/>
      <dgm:t>
        <a:bodyPr/>
        <a:lstStyle/>
        <a:p>
          <a:endParaRPr lang="de-DE"/>
        </a:p>
      </dgm:t>
    </dgm:pt>
    <dgm:pt modelId="{394D81D4-5E34-4158-B252-16CC9757F866}" type="pres">
      <dgm:prSet presAssocID="{183973DC-950E-4A4F-B11C-9EEF17275727}" presName="sibTrans" presStyleCnt="0"/>
      <dgm:spPr/>
    </dgm:pt>
    <dgm:pt modelId="{D775CE66-AF3B-407B-8788-3C1A2D9AE741}" type="pres">
      <dgm:prSet presAssocID="{42D25B22-FC5F-4154-B0AA-85C2E16E6B79}" presName="node" presStyleLbl="node1" presStyleIdx="6" presStyleCnt="8">
        <dgm:presLayoutVars>
          <dgm:bulletEnabled val="1"/>
        </dgm:presLayoutVars>
      </dgm:prSet>
      <dgm:spPr/>
      <dgm:t>
        <a:bodyPr/>
        <a:lstStyle/>
        <a:p>
          <a:endParaRPr lang="de-DE"/>
        </a:p>
      </dgm:t>
    </dgm:pt>
    <dgm:pt modelId="{4E29A0CB-2DE6-493C-A392-C4F7856C3BF5}" type="pres">
      <dgm:prSet presAssocID="{689B36E6-71CD-4527-845A-DA09FB156C1A}" presName="sibTrans" presStyleCnt="0"/>
      <dgm:spPr/>
    </dgm:pt>
    <dgm:pt modelId="{CB48CCCB-D1CE-447D-B7E0-D6E7EE204424}" type="pres">
      <dgm:prSet presAssocID="{CFD68C01-F48B-4980-BD6D-BF0F2EB52C2C}" presName="node" presStyleLbl="node1" presStyleIdx="7" presStyleCnt="8">
        <dgm:presLayoutVars>
          <dgm:bulletEnabled val="1"/>
        </dgm:presLayoutVars>
      </dgm:prSet>
      <dgm:spPr/>
      <dgm:t>
        <a:bodyPr/>
        <a:lstStyle/>
        <a:p>
          <a:endParaRPr lang="de-DE"/>
        </a:p>
      </dgm:t>
    </dgm:pt>
  </dgm:ptLst>
  <dgm:cxnLst>
    <dgm:cxn modelId="{912DD2F0-A798-475B-BDB8-6D96022CC610}" srcId="{61FFE57B-5C5A-4723-8CFE-A1AA268E89B0}" destId="{F007E9D3-788E-41D8-8B49-9D44BD83C2CC}" srcOrd="3" destOrd="0" parTransId="{2CBE0D41-66C5-430D-A778-0109742AC41A}" sibTransId="{33F8FFF4-0BA5-4D34-AB3A-ECC4710C1643}"/>
    <dgm:cxn modelId="{92EA599A-6C60-486F-82D5-0BE2EBFC4B64}" srcId="{61FFE57B-5C5A-4723-8CFE-A1AA268E89B0}" destId="{895D88DA-E156-44FD-89F7-65B297333111}" srcOrd="4" destOrd="0" parTransId="{E4276DDE-600F-4CDA-8AA5-9D316CE1D62A}" sibTransId="{96ABE7EA-ED15-4F38-AF06-7CB7A9B4AA5A}"/>
    <dgm:cxn modelId="{FA486A4E-FC91-4E5B-9BEF-80D988B846AF}" srcId="{61FFE57B-5C5A-4723-8CFE-A1AA268E89B0}" destId="{62EA643D-9410-4127-8E29-C68A77933FAB}" srcOrd="2" destOrd="0" parTransId="{99EB2B25-8587-4ADE-9E48-16DD2B00D76F}" sibTransId="{CA7C3847-4A76-458E-80B7-16AC66FAF8C1}"/>
    <dgm:cxn modelId="{38307FD6-51DA-4839-9FD2-7F6570F8E487}" srcId="{61FFE57B-5C5A-4723-8CFE-A1AA268E89B0}" destId="{585984EA-26A9-464C-A1FB-90F69205ADED}" srcOrd="1" destOrd="0" parTransId="{284B283B-A9B9-4D8D-8E91-64FD564093AB}" sibTransId="{FD0F68D2-2706-45B9-8E17-3B6EF112E773}"/>
    <dgm:cxn modelId="{096EF9B4-46D7-4638-9330-A5598434668F}" type="presOf" srcId="{F007E9D3-788E-41D8-8B49-9D44BD83C2CC}" destId="{6FBBB895-9451-4BDC-9E2C-B0B85F0B409A}" srcOrd="0" destOrd="0" presId="urn:microsoft.com/office/officeart/2005/8/layout/default#1"/>
    <dgm:cxn modelId="{16F18AE4-7312-4287-A183-2862198501DD}" type="presOf" srcId="{42D25B22-FC5F-4154-B0AA-85C2E16E6B79}" destId="{D775CE66-AF3B-407B-8788-3C1A2D9AE741}" srcOrd="0" destOrd="0" presId="urn:microsoft.com/office/officeart/2005/8/layout/default#1"/>
    <dgm:cxn modelId="{169B6980-C638-457E-970D-5E20113B65ED}" srcId="{61FFE57B-5C5A-4723-8CFE-A1AA268E89B0}" destId="{49B85C7C-25D1-43AC-AA44-492D61DDD858}" srcOrd="5" destOrd="0" parTransId="{B7B45AF7-FD17-4A2A-8A98-90C4E52FB1C2}" sibTransId="{183973DC-950E-4A4F-B11C-9EEF17275727}"/>
    <dgm:cxn modelId="{BC72B25E-1463-4986-AB62-F768061A89E7}" srcId="{61FFE57B-5C5A-4723-8CFE-A1AA268E89B0}" destId="{CFD68C01-F48B-4980-BD6D-BF0F2EB52C2C}" srcOrd="7" destOrd="0" parTransId="{B7B6888B-042A-4C2F-A2EC-1CB7D5450186}" sibTransId="{81823051-C05A-4AEE-A8FC-815A2655E429}"/>
    <dgm:cxn modelId="{1B64204D-94E9-4149-988B-EF45464C52AC}" srcId="{61FFE57B-5C5A-4723-8CFE-A1AA268E89B0}" destId="{1B5F6133-B4CC-45C9-A482-930A05E575C8}" srcOrd="0" destOrd="0" parTransId="{16671584-7E95-4146-92C7-604634B2CFAA}" sibTransId="{A72C5C34-0A4C-4341-8EA4-DA03D63A6942}"/>
    <dgm:cxn modelId="{0C115DC5-B703-4EFB-B3CD-73AD1B66EAA4}" type="presOf" srcId="{585984EA-26A9-464C-A1FB-90F69205ADED}" destId="{098DA181-1D49-455F-8CBF-D0C451C94765}" srcOrd="0" destOrd="0" presId="urn:microsoft.com/office/officeart/2005/8/layout/default#1"/>
    <dgm:cxn modelId="{DB9D4FC3-BCB6-4AF9-8219-14360DB94A0F}" type="presOf" srcId="{CFD68C01-F48B-4980-BD6D-BF0F2EB52C2C}" destId="{CB48CCCB-D1CE-447D-B7E0-D6E7EE204424}" srcOrd="0" destOrd="0" presId="urn:microsoft.com/office/officeart/2005/8/layout/default#1"/>
    <dgm:cxn modelId="{A52DEB88-F58E-4A58-B8E5-DACC87A8000A}" srcId="{61FFE57B-5C5A-4723-8CFE-A1AA268E89B0}" destId="{42D25B22-FC5F-4154-B0AA-85C2E16E6B79}" srcOrd="6" destOrd="0" parTransId="{771EA283-3BCE-46FC-AB77-63C49370D558}" sibTransId="{689B36E6-71CD-4527-845A-DA09FB156C1A}"/>
    <dgm:cxn modelId="{B258AA99-50FF-4C0D-94AA-A35EE40F48A7}" type="presOf" srcId="{62EA643D-9410-4127-8E29-C68A77933FAB}" destId="{EE357351-B66D-4EC4-ACA2-37841AA44CBC}" srcOrd="0" destOrd="0" presId="urn:microsoft.com/office/officeart/2005/8/layout/default#1"/>
    <dgm:cxn modelId="{8175A71D-A427-4E5D-B061-05B3189BA7EB}" type="presOf" srcId="{895D88DA-E156-44FD-89F7-65B297333111}" destId="{5B9B5528-5E09-4764-A7C3-37550AEFACF2}" srcOrd="0" destOrd="0" presId="urn:microsoft.com/office/officeart/2005/8/layout/default#1"/>
    <dgm:cxn modelId="{11AB96AE-7C89-4468-AD15-339ECC1F3286}" type="presOf" srcId="{61FFE57B-5C5A-4723-8CFE-A1AA268E89B0}" destId="{41F1D5ED-B35F-4B4E-BDED-079BDAD277F6}" srcOrd="0" destOrd="0" presId="urn:microsoft.com/office/officeart/2005/8/layout/default#1"/>
    <dgm:cxn modelId="{A10B531B-C051-4C58-AE92-DA7F38284072}" type="presOf" srcId="{49B85C7C-25D1-43AC-AA44-492D61DDD858}" destId="{879AA52B-2775-4788-9D94-83635F1825AC}" srcOrd="0" destOrd="0" presId="urn:microsoft.com/office/officeart/2005/8/layout/default#1"/>
    <dgm:cxn modelId="{40C43352-2DEF-408E-A362-9EAAD94664FB}" type="presOf" srcId="{1B5F6133-B4CC-45C9-A482-930A05E575C8}" destId="{E6BBF700-6344-493C-AC3B-9D22C08ED730}" srcOrd="0" destOrd="0" presId="urn:microsoft.com/office/officeart/2005/8/layout/default#1"/>
    <dgm:cxn modelId="{0DA56D08-C1FA-4CB6-88EE-8C40E8AE83B4}" type="presParOf" srcId="{41F1D5ED-B35F-4B4E-BDED-079BDAD277F6}" destId="{E6BBF700-6344-493C-AC3B-9D22C08ED730}" srcOrd="0" destOrd="0" presId="urn:microsoft.com/office/officeart/2005/8/layout/default#1"/>
    <dgm:cxn modelId="{4E98FBBF-954A-4757-AD6A-19550C852F1F}" type="presParOf" srcId="{41F1D5ED-B35F-4B4E-BDED-079BDAD277F6}" destId="{CD2A9EDC-97E8-4A8A-9AFE-BA870072855B}" srcOrd="1" destOrd="0" presId="urn:microsoft.com/office/officeart/2005/8/layout/default#1"/>
    <dgm:cxn modelId="{076A927A-D45D-4431-8166-146A2E5EC95E}" type="presParOf" srcId="{41F1D5ED-B35F-4B4E-BDED-079BDAD277F6}" destId="{098DA181-1D49-455F-8CBF-D0C451C94765}" srcOrd="2" destOrd="0" presId="urn:microsoft.com/office/officeart/2005/8/layout/default#1"/>
    <dgm:cxn modelId="{9FA44960-485B-45AD-AF97-4338A5B93C90}" type="presParOf" srcId="{41F1D5ED-B35F-4B4E-BDED-079BDAD277F6}" destId="{39D008AC-AB43-416A-AC70-4D5165FF4A5C}" srcOrd="3" destOrd="0" presId="urn:microsoft.com/office/officeart/2005/8/layout/default#1"/>
    <dgm:cxn modelId="{92738559-8E38-4A16-94BF-7FD0274F0C11}" type="presParOf" srcId="{41F1D5ED-B35F-4B4E-BDED-079BDAD277F6}" destId="{EE357351-B66D-4EC4-ACA2-37841AA44CBC}" srcOrd="4" destOrd="0" presId="urn:microsoft.com/office/officeart/2005/8/layout/default#1"/>
    <dgm:cxn modelId="{A74BC33B-2F10-47D7-AE3C-AB6572A57EB5}" type="presParOf" srcId="{41F1D5ED-B35F-4B4E-BDED-079BDAD277F6}" destId="{AC3B45DA-C0E9-4E1E-9122-74510D4898A3}" srcOrd="5" destOrd="0" presId="urn:microsoft.com/office/officeart/2005/8/layout/default#1"/>
    <dgm:cxn modelId="{6584EFBA-2000-4E03-BF23-4AE5BC90DE51}" type="presParOf" srcId="{41F1D5ED-B35F-4B4E-BDED-079BDAD277F6}" destId="{6FBBB895-9451-4BDC-9E2C-B0B85F0B409A}" srcOrd="6" destOrd="0" presId="urn:microsoft.com/office/officeart/2005/8/layout/default#1"/>
    <dgm:cxn modelId="{5D9E1E77-A087-42FB-A85E-569D69DC778F}" type="presParOf" srcId="{41F1D5ED-B35F-4B4E-BDED-079BDAD277F6}" destId="{60DE20D9-1CFA-490C-92BF-BD7A4D537FE4}" srcOrd="7" destOrd="0" presId="urn:microsoft.com/office/officeart/2005/8/layout/default#1"/>
    <dgm:cxn modelId="{61E9072E-406D-40C1-9222-D6798EB3A613}" type="presParOf" srcId="{41F1D5ED-B35F-4B4E-BDED-079BDAD277F6}" destId="{5B9B5528-5E09-4764-A7C3-37550AEFACF2}" srcOrd="8" destOrd="0" presId="urn:microsoft.com/office/officeart/2005/8/layout/default#1"/>
    <dgm:cxn modelId="{0EB8F9EE-88C1-4A07-B15D-D32F2DA57A47}" type="presParOf" srcId="{41F1D5ED-B35F-4B4E-BDED-079BDAD277F6}" destId="{2592A8F7-31A1-43C5-85E0-834E146A1417}" srcOrd="9" destOrd="0" presId="urn:microsoft.com/office/officeart/2005/8/layout/default#1"/>
    <dgm:cxn modelId="{FC80E699-1941-4F3E-8537-C258BCFCEBD9}" type="presParOf" srcId="{41F1D5ED-B35F-4B4E-BDED-079BDAD277F6}" destId="{879AA52B-2775-4788-9D94-83635F1825AC}" srcOrd="10" destOrd="0" presId="urn:microsoft.com/office/officeart/2005/8/layout/default#1"/>
    <dgm:cxn modelId="{943EB4CC-89AD-4176-91D1-1B0C613B9D49}" type="presParOf" srcId="{41F1D5ED-B35F-4B4E-BDED-079BDAD277F6}" destId="{394D81D4-5E34-4158-B252-16CC9757F866}" srcOrd="11" destOrd="0" presId="urn:microsoft.com/office/officeart/2005/8/layout/default#1"/>
    <dgm:cxn modelId="{F78B9F74-75E4-428D-8F5B-75465A1B4BB1}" type="presParOf" srcId="{41F1D5ED-B35F-4B4E-BDED-079BDAD277F6}" destId="{D775CE66-AF3B-407B-8788-3C1A2D9AE741}" srcOrd="12" destOrd="0" presId="urn:microsoft.com/office/officeart/2005/8/layout/default#1"/>
    <dgm:cxn modelId="{F8292544-1FA4-464E-98B4-EFCDF7A1E0C1}" type="presParOf" srcId="{41F1D5ED-B35F-4B4E-BDED-079BDAD277F6}" destId="{4E29A0CB-2DE6-493C-A392-C4F7856C3BF5}" srcOrd="13" destOrd="0" presId="urn:microsoft.com/office/officeart/2005/8/layout/default#1"/>
    <dgm:cxn modelId="{8470C4B6-FD5D-45E5-9836-2257CA92BC5B}" type="presParOf" srcId="{41F1D5ED-B35F-4B4E-BDED-079BDAD277F6}" destId="{CB48CCCB-D1CE-447D-B7E0-D6E7EE204424}" srcOrd="14"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smtClean="0"/>
            <a:t>Schwere Augenlider</a:t>
          </a:r>
          <a:endParaRPr lang="de-DE" sz="1600" b="0" dirty="0"/>
        </a:p>
      </dgm:t>
    </dgm:pt>
    <dgm:pt modelId="{16671584-7E95-4146-92C7-604634B2CFAA}" type="parTrans" cxnId="{1B64204D-94E9-4149-988B-EF45464C52AC}">
      <dgm:prSet/>
      <dgm:spPr/>
      <dgm:t>
        <a:bodyPr/>
        <a:lstStyle/>
        <a:p>
          <a:endParaRPr lang="de-DE" sz="1600" b="0"/>
        </a:p>
      </dgm:t>
    </dgm:pt>
    <dgm:pt modelId="{A72C5C34-0A4C-4341-8EA4-DA03D63A6942}" type="sibTrans" cxnId="{1B64204D-94E9-4149-988B-EF45464C52AC}">
      <dgm:prSet/>
      <dgm:spPr/>
      <dgm:t>
        <a:bodyPr/>
        <a:lstStyle/>
        <a:p>
          <a:endParaRPr lang="de-DE" sz="1600" b="0"/>
        </a:p>
      </dgm:t>
    </dgm:pt>
    <dgm:pt modelId="{7E7F3FBA-A64A-4E0A-A4E1-6ACEDB9BE4D8}">
      <dgm:prSet phldrT="[Text]" custT="1"/>
      <dgm:spPr>
        <a:solidFill>
          <a:schemeClr val="accent2"/>
        </a:solidFill>
      </dgm:spPr>
      <dgm:t>
        <a:bodyPr/>
        <a:lstStyle/>
        <a:p>
          <a:r>
            <a:rPr lang="de-DE" sz="1600" b="0" dirty="0" smtClean="0"/>
            <a:t>Häufiges Gähnen</a:t>
          </a:r>
          <a:endParaRPr lang="de-DE" sz="1600" b="0" dirty="0"/>
        </a:p>
      </dgm:t>
    </dgm:pt>
    <dgm:pt modelId="{D2741D3C-260F-4897-9181-DA87F306A828}" type="parTrans" cxnId="{27DD6791-80ED-4C45-94F9-FA52CA81D75D}">
      <dgm:prSet/>
      <dgm:spPr/>
      <dgm:t>
        <a:bodyPr/>
        <a:lstStyle/>
        <a:p>
          <a:endParaRPr lang="de-DE" sz="1600" b="0"/>
        </a:p>
      </dgm:t>
    </dgm:pt>
    <dgm:pt modelId="{9E08B7B6-7AD1-4A12-B7C9-4C8BD334E540}" type="sibTrans" cxnId="{27DD6791-80ED-4C45-94F9-FA52CA81D75D}">
      <dgm:prSet/>
      <dgm:spPr/>
      <dgm:t>
        <a:bodyPr/>
        <a:lstStyle/>
        <a:p>
          <a:endParaRPr lang="de-DE" sz="1600" b="0"/>
        </a:p>
      </dgm:t>
    </dgm:pt>
    <dgm:pt modelId="{585984EA-26A9-464C-A1FB-90F69205ADED}">
      <dgm:prSet phldrT="[Text]" custT="1"/>
      <dgm:spPr>
        <a:solidFill>
          <a:schemeClr val="accent1"/>
        </a:solidFill>
      </dgm:spPr>
      <dgm:t>
        <a:bodyPr/>
        <a:lstStyle/>
        <a:p>
          <a:r>
            <a:rPr lang="de-DE" sz="1600" b="0" dirty="0" smtClean="0"/>
            <a:t>Brennende Augen</a:t>
          </a:r>
          <a:endParaRPr lang="de-DE" sz="1600" b="0" dirty="0"/>
        </a:p>
      </dgm:t>
    </dgm:pt>
    <dgm:pt modelId="{284B283B-A9B9-4D8D-8E91-64FD564093AB}" type="parTrans" cxnId="{38307FD6-51DA-4839-9FD2-7F6570F8E487}">
      <dgm:prSet/>
      <dgm:spPr/>
      <dgm:t>
        <a:bodyPr/>
        <a:lstStyle/>
        <a:p>
          <a:endParaRPr lang="de-DE" sz="1600" b="0"/>
        </a:p>
      </dgm:t>
    </dgm:pt>
    <dgm:pt modelId="{FD0F68D2-2706-45B9-8E17-3B6EF112E773}" type="sibTrans" cxnId="{38307FD6-51DA-4839-9FD2-7F6570F8E487}">
      <dgm:prSet/>
      <dgm:spPr/>
      <dgm:t>
        <a:bodyPr/>
        <a:lstStyle/>
        <a:p>
          <a:endParaRPr lang="de-DE" sz="1600" b="0"/>
        </a:p>
      </dgm:t>
    </dgm:pt>
    <dgm:pt modelId="{62EA643D-9410-4127-8E29-C68A77933FAB}">
      <dgm:prSet phldrT="[Text]" custT="1"/>
      <dgm:spPr>
        <a:solidFill>
          <a:schemeClr val="accent3"/>
        </a:solidFill>
      </dgm:spPr>
      <dgm:t>
        <a:bodyPr/>
        <a:lstStyle/>
        <a:p>
          <a:r>
            <a:rPr lang="de-DE" sz="1600" b="0" dirty="0" smtClean="0"/>
            <a:t>Vermehrtes Blinzeln</a:t>
          </a:r>
          <a:endParaRPr lang="de-DE" sz="1600" b="0" dirty="0"/>
        </a:p>
      </dgm:t>
    </dgm:pt>
    <dgm:pt modelId="{99EB2B25-8587-4ADE-9E48-16DD2B00D76F}" type="parTrans" cxnId="{FA486A4E-FC91-4E5B-9BEF-80D988B846AF}">
      <dgm:prSet/>
      <dgm:spPr/>
      <dgm:t>
        <a:bodyPr/>
        <a:lstStyle/>
        <a:p>
          <a:endParaRPr lang="de-DE" sz="1600" b="0"/>
        </a:p>
      </dgm:t>
    </dgm:pt>
    <dgm:pt modelId="{CA7C3847-4A76-458E-80B7-16AC66FAF8C1}" type="sibTrans" cxnId="{FA486A4E-FC91-4E5B-9BEF-80D988B846AF}">
      <dgm:prSet/>
      <dgm:spPr/>
      <dgm:t>
        <a:bodyPr/>
        <a:lstStyle/>
        <a:p>
          <a:endParaRPr lang="de-DE" sz="1600" b="0"/>
        </a:p>
      </dgm:t>
    </dgm:pt>
    <dgm:pt modelId="{F007E9D3-788E-41D8-8B49-9D44BD83C2CC}">
      <dgm:prSet phldrT="[Text]" custT="1"/>
      <dgm:spPr>
        <a:solidFill>
          <a:schemeClr val="accent3"/>
        </a:solidFill>
      </dgm:spPr>
      <dgm:t>
        <a:bodyPr/>
        <a:lstStyle/>
        <a:p>
          <a:r>
            <a:rPr lang="de-DE" sz="1600" b="0" dirty="0" smtClean="0"/>
            <a:t>Schwierigkeiten beim Halten der Spur</a:t>
          </a:r>
          <a:endParaRPr lang="de-DE" sz="1600" b="0" dirty="0"/>
        </a:p>
      </dgm:t>
    </dgm:pt>
    <dgm:pt modelId="{2CBE0D41-66C5-430D-A778-0109742AC41A}" type="parTrans" cxnId="{912DD2F0-A798-475B-BDB8-6D96022CC610}">
      <dgm:prSet/>
      <dgm:spPr/>
      <dgm:t>
        <a:bodyPr/>
        <a:lstStyle/>
        <a:p>
          <a:endParaRPr lang="de-DE" sz="1600" b="0"/>
        </a:p>
      </dgm:t>
    </dgm:pt>
    <dgm:pt modelId="{33F8FFF4-0BA5-4D34-AB3A-ECC4710C1643}" type="sibTrans" cxnId="{912DD2F0-A798-475B-BDB8-6D96022CC610}">
      <dgm:prSet/>
      <dgm:spPr/>
      <dgm:t>
        <a:bodyPr/>
        <a:lstStyle/>
        <a:p>
          <a:endParaRPr lang="de-DE" sz="1600" b="0"/>
        </a:p>
      </dgm:t>
    </dgm:pt>
    <dgm:pt modelId="{895D88DA-E156-44FD-89F7-65B297333111}">
      <dgm:prSet custT="1"/>
      <dgm:spPr>
        <a:solidFill>
          <a:schemeClr val="accent1"/>
        </a:solidFill>
      </dgm:spPr>
      <dgm:t>
        <a:bodyPr/>
        <a:lstStyle/>
        <a:p>
          <a:r>
            <a:rPr lang="de-DE" sz="1600" b="0" dirty="0" smtClean="0"/>
            <a:t>Verengtes Blickfeld /</a:t>
          </a:r>
          <a:br>
            <a:rPr lang="de-DE" sz="1600" b="0" dirty="0" smtClean="0"/>
          </a:br>
          <a:r>
            <a:rPr lang="de-DE" sz="1600" b="0" dirty="0" smtClean="0"/>
            <a:t>Tunnelblick</a:t>
          </a:r>
          <a:endParaRPr lang="de-DE" sz="1600" b="0" dirty="0"/>
        </a:p>
      </dgm:t>
    </dgm:pt>
    <dgm:pt modelId="{E4276DDE-600F-4CDA-8AA5-9D316CE1D62A}" type="parTrans" cxnId="{92EA599A-6C60-486F-82D5-0BE2EBFC4B64}">
      <dgm:prSet/>
      <dgm:spPr/>
      <dgm:t>
        <a:bodyPr/>
        <a:lstStyle/>
        <a:p>
          <a:endParaRPr lang="de-DE" sz="1600" b="0"/>
        </a:p>
      </dgm:t>
    </dgm:pt>
    <dgm:pt modelId="{96ABE7EA-ED15-4F38-AF06-7CB7A9B4AA5A}" type="sibTrans" cxnId="{92EA599A-6C60-486F-82D5-0BE2EBFC4B64}">
      <dgm:prSet/>
      <dgm:spPr/>
      <dgm:t>
        <a:bodyPr/>
        <a:lstStyle/>
        <a:p>
          <a:endParaRPr lang="de-DE" sz="1600" b="0"/>
        </a:p>
      </dgm:t>
    </dgm:pt>
    <dgm:pt modelId="{49B85C7C-25D1-43AC-AA44-492D61DDD858}">
      <dgm:prSet custT="1"/>
      <dgm:spPr>
        <a:solidFill>
          <a:schemeClr val="accent2"/>
        </a:solidFill>
      </dgm:spPr>
      <dgm:t>
        <a:bodyPr/>
        <a:lstStyle/>
        <a:p>
          <a:r>
            <a:rPr lang="de-DE" sz="1600" b="0" dirty="0" smtClean="0"/>
            <a:t>Kaum Erinnerung an die letzten Kilometer</a:t>
          </a:r>
          <a:endParaRPr lang="de-DE" sz="1600" b="0" dirty="0"/>
        </a:p>
      </dgm:t>
    </dgm:pt>
    <dgm:pt modelId="{B7B45AF7-FD17-4A2A-8A98-90C4E52FB1C2}" type="parTrans" cxnId="{169B6980-C638-457E-970D-5E20113B65ED}">
      <dgm:prSet/>
      <dgm:spPr/>
      <dgm:t>
        <a:bodyPr/>
        <a:lstStyle/>
        <a:p>
          <a:endParaRPr lang="de-DE" sz="1600" b="0"/>
        </a:p>
      </dgm:t>
    </dgm:pt>
    <dgm:pt modelId="{183973DC-950E-4A4F-B11C-9EEF17275727}" type="sibTrans" cxnId="{169B6980-C638-457E-970D-5E20113B65ED}">
      <dgm:prSet/>
      <dgm:spPr/>
      <dgm:t>
        <a:bodyPr/>
        <a:lstStyle/>
        <a:p>
          <a:endParaRPr lang="de-DE" sz="1600" b="0"/>
        </a:p>
      </dgm:t>
    </dgm:pt>
    <dgm:pt modelId="{CFD68C01-F48B-4980-BD6D-BF0F2EB52C2C}">
      <dgm:prSet custT="1"/>
      <dgm:spPr>
        <a:solidFill>
          <a:schemeClr val="accent1"/>
        </a:solidFill>
      </dgm:spPr>
      <dgm:t>
        <a:bodyPr/>
        <a:lstStyle/>
        <a:p>
          <a:r>
            <a:rPr lang="de-DE" sz="1600" b="0" dirty="0" smtClean="0"/>
            <a:t>Dichtes Auffahren zum vorderen Fahrzeug</a:t>
          </a:r>
          <a:endParaRPr lang="de-DE" sz="1600" b="0" dirty="0"/>
        </a:p>
      </dgm:t>
    </dgm:pt>
    <dgm:pt modelId="{B7B6888B-042A-4C2F-A2EC-1CB7D5450186}" type="parTrans" cxnId="{BC72B25E-1463-4986-AB62-F768061A89E7}">
      <dgm:prSet/>
      <dgm:spPr/>
      <dgm:t>
        <a:bodyPr/>
        <a:lstStyle/>
        <a:p>
          <a:endParaRPr lang="de-DE" sz="1600" b="0"/>
        </a:p>
      </dgm:t>
    </dgm:pt>
    <dgm:pt modelId="{81823051-C05A-4AEE-A8FC-815A2655E429}" type="sibTrans" cxnId="{BC72B25E-1463-4986-AB62-F768061A89E7}">
      <dgm:prSet/>
      <dgm:spPr/>
      <dgm:t>
        <a:bodyPr/>
        <a:lstStyle/>
        <a:p>
          <a:endParaRPr lang="de-DE" sz="1600" b="0"/>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8">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8">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8">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8">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8">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8">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6" presStyleCnt="8">
        <dgm:presLayoutVars>
          <dgm:bulletEnabled val="1"/>
        </dgm:presLayoutVars>
      </dgm:prSet>
      <dgm:spPr/>
      <dgm:t>
        <a:bodyPr/>
        <a:lstStyle/>
        <a:p>
          <a:endParaRPr lang="de-DE"/>
        </a:p>
      </dgm:t>
    </dgm:pt>
    <dgm:pt modelId="{394D81D4-5E34-4158-B252-16CC9757F866}" type="pres">
      <dgm:prSet presAssocID="{183973DC-950E-4A4F-B11C-9EEF17275727}" presName="sibTrans" presStyleCnt="0"/>
      <dgm:spPr/>
    </dgm:pt>
    <dgm:pt modelId="{CB48CCCB-D1CE-447D-B7E0-D6E7EE204424}" type="pres">
      <dgm:prSet presAssocID="{CFD68C01-F48B-4980-BD6D-BF0F2EB52C2C}" presName="node" presStyleLbl="node1" presStyleIdx="7" presStyleCnt="8">
        <dgm:presLayoutVars>
          <dgm:bulletEnabled val="1"/>
        </dgm:presLayoutVars>
      </dgm:prSet>
      <dgm:spPr/>
      <dgm:t>
        <a:bodyPr/>
        <a:lstStyle/>
        <a:p>
          <a:endParaRPr lang="de-DE"/>
        </a:p>
      </dgm:t>
    </dgm:pt>
  </dgm:ptLst>
  <dgm:cxnLst>
    <dgm:cxn modelId="{29974B84-37C7-2D40-B3F3-69F3675C0050}" type="presOf" srcId="{CFD68C01-F48B-4980-BD6D-BF0F2EB52C2C}" destId="{CB48CCCB-D1CE-447D-B7E0-D6E7EE204424}" srcOrd="0" destOrd="0" presId="urn:microsoft.com/office/officeart/2005/8/layout/default#1"/>
    <dgm:cxn modelId="{912DD2F0-A798-475B-BDB8-6D96022CC610}" srcId="{61FFE57B-5C5A-4723-8CFE-A1AA268E89B0}" destId="{F007E9D3-788E-41D8-8B49-9D44BD83C2CC}" srcOrd="4" destOrd="0" parTransId="{2CBE0D41-66C5-430D-A778-0109742AC41A}" sibTransId="{33F8FFF4-0BA5-4D34-AB3A-ECC4710C1643}"/>
    <dgm:cxn modelId="{92EA599A-6C60-486F-82D5-0BE2EBFC4B64}" srcId="{61FFE57B-5C5A-4723-8CFE-A1AA268E89B0}" destId="{895D88DA-E156-44FD-89F7-65B297333111}" srcOrd="5" destOrd="0" parTransId="{E4276DDE-600F-4CDA-8AA5-9D316CE1D62A}" sibTransId="{96ABE7EA-ED15-4F38-AF06-7CB7A9B4AA5A}"/>
    <dgm:cxn modelId="{FA486A4E-FC91-4E5B-9BEF-80D988B846AF}" srcId="{61FFE57B-5C5A-4723-8CFE-A1AA268E89B0}" destId="{62EA643D-9410-4127-8E29-C68A77933FAB}" srcOrd="3" destOrd="0" parTransId="{99EB2B25-8587-4ADE-9E48-16DD2B00D76F}" sibTransId="{CA7C3847-4A76-458E-80B7-16AC66FAF8C1}"/>
    <dgm:cxn modelId="{38307FD6-51DA-4839-9FD2-7F6570F8E487}" srcId="{61FFE57B-5C5A-4723-8CFE-A1AA268E89B0}" destId="{585984EA-26A9-464C-A1FB-90F69205ADED}" srcOrd="2" destOrd="0" parTransId="{284B283B-A9B9-4D8D-8E91-64FD564093AB}" sibTransId="{FD0F68D2-2706-45B9-8E17-3B6EF112E773}"/>
    <dgm:cxn modelId="{3AA328CA-5BD2-3D4F-9A65-FA0C227D46D3}" type="presOf" srcId="{49B85C7C-25D1-43AC-AA44-492D61DDD858}" destId="{879AA52B-2775-4788-9D94-83635F1825AC}" srcOrd="0" destOrd="0" presId="urn:microsoft.com/office/officeart/2005/8/layout/default#1"/>
    <dgm:cxn modelId="{72696006-91B2-B049-8138-748DD5710AF1}" type="presOf" srcId="{F007E9D3-788E-41D8-8B49-9D44BD83C2CC}" destId="{6FBBB895-9451-4BDC-9E2C-B0B85F0B409A}" srcOrd="0" destOrd="0" presId="urn:microsoft.com/office/officeart/2005/8/layout/default#1"/>
    <dgm:cxn modelId="{654FB487-9225-0A4F-B79F-C66363D51BCF}" type="presOf" srcId="{585984EA-26A9-464C-A1FB-90F69205ADED}" destId="{098DA181-1D49-455F-8CBF-D0C451C94765}" srcOrd="0" destOrd="0" presId="urn:microsoft.com/office/officeart/2005/8/layout/default#1"/>
    <dgm:cxn modelId="{169B6980-C638-457E-970D-5E20113B65ED}" srcId="{61FFE57B-5C5A-4723-8CFE-A1AA268E89B0}" destId="{49B85C7C-25D1-43AC-AA44-492D61DDD858}" srcOrd="6" destOrd="0" parTransId="{B7B45AF7-FD17-4A2A-8A98-90C4E52FB1C2}" sibTransId="{183973DC-950E-4A4F-B11C-9EEF17275727}"/>
    <dgm:cxn modelId="{76499CA6-0B0C-7642-B084-0CC299157B9B}" type="presOf" srcId="{7E7F3FBA-A64A-4E0A-A4E1-6ACEDB9BE4D8}" destId="{BCDC9FAA-9B63-4EED-BB07-B2FA1503EBA2}" srcOrd="0" destOrd="0" presId="urn:microsoft.com/office/officeart/2005/8/layout/default#1"/>
    <dgm:cxn modelId="{BC72B25E-1463-4986-AB62-F768061A89E7}" srcId="{61FFE57B-5C5A-4723-8CFE-A1AA268E89B0}" destId="{CFD68C01-F48B-4980-BD6D-BF0F2EB52C2C}" srcOrd="7" destOrd="0" parTransId="{B7B6888B-042A-4C2F-A2EC-1CB7D5450186}" sibTransId="{81823051-C05A-4AEE-A8FC-815A2655E429}"/>
    <dgm:cxn modelId="{6F441882-B194-6047-B10E-09C7B9ABB1A1}" type="presOf" srcId="{62EA643D-9410-4127-8E29-C68A77933FAB}" destId="{EE357351-B66D-4EC4-ACA2-37841AA44CBC}" srcOrd="0" destOrd="0" presId="urn:microsoft.com/office/officeart/2005/8/layout/default#1"/>
    <dgm:cxn modelId="{1B64204D-94E9-4149-988B-EF45464C52AC}" srcId="{61FFE57B-5C5A-4723-8CFE-A1AA268E89B0}" destId="{1B5F6133-B4CC-45C9-A482-930A05E575C8}" srcOrd="0" destOrd="0" parTransId="{16671584-7E95-4146-92C7-604634B2CFAA}" sibTransId="{A72C5C34-0A4C-4341-8EA4-DA03D63A6942}"/>
    <dgm:cxn modelId="{551E2A4D-9C62-5747-B144-3A3C2E5CB60A}" type="presOf" srcId="{61FFE57B-5C5A-4723-8CFE-A1AA268E89B0}" destId="{41F1D5ED-B35F-4B4E-BDED-079BDAD277F6}" srcOrd="0" destOrd="0" presId="urn:microsoft.com/office/officeart/2005/8/layout/default#1"/>
    <dgm:cxn modelId="{456D327B-F27F-C844-B7C1-89EDB3D871BD}" type="presOf" srcId="{895D88DA-E156-44FD-89F7-65B297333111}" destId="{5B9B5528-5E09-4764-A7C3-37550AEFACF2}" srcOrd="0" destOrd="0" presId="urn:microsoft.com/office/officeart/2005/8/layout/default#1"/>
    <dgm:cxn modelId="{27DD6791-80ED-4C45-94F9-FA52CA81D75D}" srcId="{61FFE57B-5C5A-4723-8CFE-A1AA268E89B0}" destId="{7E7F3FBA-A64A-4E0A-A4E1-6ACEDB9BE4D8}" srcOrd="1" destOrd="0" parTransId="{D2741D3C-260F-4897-9181-DA87F306A828}" sibTransId="{9E08B7B6-7AD1-4A12-B7C9-4C8BD334E540}"/>
    <dgm:cxn modelId="{460C4D93-2568-024C-9C32-9442EEA691E0}" type="presOf" srcId="{1B5F6133-B4CC-45C9-A482-930A05E575C8}" destId="{E6BBF700-6344-493C-AC3B-9D22C08ED730}" srcOrd="0" destOrd="0" presId="urn:microsoft.com/office/officeart/2005/8/layout/default#1"/>
    <dgm:cxn modelId="{0B455AC2-F5AB-AD4B-9700-2FC2092C7996}" type="presParOf" srcId="{41F1D5ED-B35F-4B4E-BDED-079BDAD277F6}" destId="{E6BBF700-6344-493C-AC3B-9D22C08ED730}" srcOrd="0" destOrd="0" presId="urn:microsoft.com/office/officeart/2005/8/layout/default#1"/>
    <dgm:cxn modelId="{E68177BB-0BAE-D046-AC3C-896A2FA67C7C}" type="presParOf" srcId="{41F1D5ED-B35F-4B4E-BDED-079BDAD277F6}" destId="{CD2A9EDC-97E8-4A8A-9AFE-BA870072855B}" srcOrd="1" destOrd="0" presId="urn:microsoft.com/office/officeart/2005/8/layout/default#1"/>
    <dgm:cxn modelId="{EFB926EE-B65B-4D4B-9DF8-DD6A29573B1F}" type="presParOf" srcId="{41F1D5ED-B35F-4B4E-BDED-079BDAD277F6}" destId="{BCDC9FAA-9B63-4EED-BB07-B2FA1503EBA2}" srcOrd="2" destOrd="0" presId="urn:microsoft.com/office/officeart/2005/8/layout/default#1"/>
    <dgm:cxn modelId="{4E7CD7D0-BB6F-4B4B-A175-D128B7A17AF1}" type="presParOf" srcId="{41F1D5ED-B35F-4B4E-BDED-079BDAD277F6}" destId="{4DBDA066-4630-4102-8AFE-5BEFE24047F9}" srcOrd="3" destOrd="0" presId="urn:microsoft.com/office/officeart/2005/8/layout/default#1"/>
    <dgm:cxn modelId="{780A883B-C022-C34D-AB31-99D933CDDB30}" type="presParOf" srcId="{41F1D5ED-B35F-4B4E-BDED-079BDAD277F6}" destId="{098DA181-1D49-455F-8CBF-D0C451C94765}" srcOrd="4" destOrd="0" presId="urn:microsoft.com/office/officeart/2005/8/layout/default#1"/>
    <dgm:cxn modelId="{1C23B51A-F17F-1247-8E6D-55AA6FE640B3}" type="presParOf" srcId="{41F1D5ED-B35F-4B4E-BDED-079BDAD277F6}" destId="{39D008AC-AB43-416A-AC70-4D5165FF4A5C}" srcOrd="5" destOrd="0" presId="urn:microsoft.com/office/officeart/2005/8/layout/default#1"/>
    <dgm:cxn modelId="{C50E4567-FD32-3243-8137-3FB42057956E}" type="presParOf" srcId="{41F1D5ED-B35F-4B4E-BDED-079BDAD277F6}" destId="{EE357351-B66D-4EC4-ACA2-37841AA44CBC}" srcOrd="6" destOrd="0" presId="urn:microsoft.com/office/officeart/2005/8/layout/default#1"/>
    <dgm:cxn modelId="{EB30FE1C-CE2F-6944-A1CD-87590DA4176C}" type="presParOf" srcId="{41F1D5ED-B35F-4B4E-BDED-079BDAD277F6}" destId="{AC3B45DA-C0E9-4E1E-9122-74510D4898A3}" srcOrd="7" destOrd="0" presId="urn:microsoft.com/office/officeart/2005/8/layout/default#1"/>
    <dgm:cxn modelId="{A9EB9596-F8F8-3942-91C6-C1484ED1ABE6}" type="presParOf" srcId="{41F1D5ED-B35F-4B4E-BDED-079BDAD277F6}" destId="{6FBBB895-9451-4BDC-9E2C-B0B85F0B409A}" srcOrd="8" destOrd="0" presId="urn:microsoft.com/office/officeart/2005/8/layout/default#1"/>
    <dgm:cxn modelId="{E3B59ADE-6FC4-654D-AC60-CA2095BEB925}" type="presParOf" srcId="{41F1D5ED-B35F-4B4E-BDED-079BDAD277F6}" destId="{60DE20D9-1CFA-490C-92BF-BD7A4D537FE4}" srcOrd="9" destOrd="0" presId="urn:microsoft.com/office/officeart/2005/8/layout/default#1"/>
    <dgm:cxn modelId="{96D3AAFD-7128-CD4B-8958-5B8AABF5819B}" type="presParOf" srcId="{41F1D5ED-B35F-4B4E-BDED-079BDAD277F6}" destId="{5B9B5528-5E09-4764-A7C3-37550AEFACF2}" srcOrd="10" destOrd="0" presId="urn:microsoft.com/office/officeart/2005/8/layout/default#1"/>
    <dgm:cxn modelId="{25290C8D-DC3D-484A-A03D-0EB9F4E05F25}" type="presParOf" srcId="{41F1D5ED-B35F-4B4E-BDED-079BDAD277F6}" destId="{2592A8F7-31A1-43C5-85E0-834E146A1417}" srcOrd="11" destOrd="0" presId="urn:microsoft.com/office/officeart/2005/8/layout/default#1"/>
    <dgm:cxn modelId="{4D58688E-5206-0D48-A7E1-DC4660851145}" type="presParOf" srcId="{41F1D5ED-B35F-4B4E-BDED-079BDAD277F6}" destId="{879AA52B-2775-4788-9D94-83635F1825AC}" srcOrd="12" destOrd="0" presId="urn:microsoft.com/office/officeart/2005/8/layout/default#1"/>
    <dgm:cxn modelId="{D62706F5-5040-0B47-8B28-C4107722D438}" type="presParOf" srcId="{41F1D5ED-B35F-4B4E-BDED-079BDAD277F6}" destId="{394D81D4-5E34-4158-B252-16CC9757F866}" srcOrd="13" destOrd="0" presId="urn:microsoft.com/office/officeart/2005/8/layout/default#1"/>
    <dgm:cxn modelId="{FEC6FD66-C0CF-CA46-AA99-A2AC99D5F7CE}" type="presParOf" srcId="{41F1D5ED-B35F-4B4E-BDED-079BDAD277F6}" destId="{CB48CCCB-D1CE-447D-B7E0-D6E7EE204424}" srcOrd="14"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63EB3F6-3D66-48F4-8C17-037152951367}" type="doc">
      <dgm:prSet loTypeId="urn:microsoft.com/office/officeart/2005/8/layout/process1" loCatId="process" qsTypeId="urn:microsoft.com/office/officeart/2005/8/quickstyle/simple1" qsCatId="simple" csTypeId="urn:microsoft.com/office/officeart/2005/8/colors/accent1_2" csCatId="accent1" phldr="1"/>
      <dgm:spPr/>
    </dgm:pt>
    <dgm:pt modelId="{03782952-2AD8-4921-BFD8-01171BF3BB94}">
      <dgm:prSet phldrT="[Text]" custT="1"/>
      <dgm:spPr/>
      <dgm:t>
        <a:bodyPr/>
        <a:lstStyle/>
        <a:p>
          <a:r>
            <a:rPr lang="de-DE" sz="1600" dirty="0" smtClean="0"/>
            <a:t>Tipp: Kaffee trinken</a:t>
          </a:r>
          <a:endParaRPr lang="de-DE" sz="1600" dirty="0"/>
        </a:p>
      </dgm:t>
    </dgm:pt>
    <dgm:pt modelId="{B85F4832-C534-46A2-AF50-B1655706D0A0}" type="parTrans" cxnId="{F4D7C552-1415-42F0-BC57-11096526A63A}">
      <dgm:prSet/>
      <dgm:spPr/>
      <dgm:t>
        <a:bodyPr/>
        <a:lstStyle/>
        <a:p>
          <a:endParaRPr lang="de-DE"/>
        </a:p>
      </dgm:t>
    </dgm:pt>
    <dgm:pt modelId="{297FA228-6A3A-412D-9364-B6AD275CC929}" type="sibTrans" cxnId="{F4D7C552-1415-42F0-BC57-11096526A63A}">
      <dgm:prSet/>
      <dgm:spPr/>
      <dgm:t>
        <a:bodyPr/>
        <a:lstStyle/>
        <a:p>
          <a:endParaRPr lang="de-DE"/>
        </a:p>
      </dgm:t>
    </dgm:pt>
    <dgm:pt modelId="{2D71F1B5-7B5F-4EE4-8A0A-944DD84483A5}">
      <dgm:prSet phldrT="[Text]" custT="1"/>
      <dgm:spPr/>
      <dgm:t>
        <a:bodyPr/>
        <a:lstStyle/>
        <a:p>
          <a:r>
            <a:rPr lang="de-DE" sz="1600" dirty="0" smtClean="0"/>
            <a:t>Augen schließen</a:t>
          </a:r>
          <a:endParaRPr lang="de-DE" sz="1600" dirty="0"/>
        </a:p>
      </dgm:t>
    </dgm:pt>
    <dgm:pt modelId="{FC6F4459-7DB6-49FC-8122-D4F416D7DD98}" type="parTrans" cxnId="{687EF952-D845-448F-9335-AC70EBC40C4D}">
      <dgm:prSet/>
      <dgm:spPr/>
      <dgm:t>
        <a:bodyPr/>
        <a:lstStyle/>
        <a:p>
          <a:endParaRPr lang="de-DE"/>
        </a:p>
      </dgm:t>
    </dgm:pt>
    <dgm:pt modelId="{C329A76B-7C62-48DC-B85B-E74D9EFCB0FB}" type="sibTrans" cxnId="{687EF952-D845-448F-9335-AC70EBC40C4D}">
      <dgm:prSet/>
      <dgm:spPr/>
      <dgm:t>
        <a:bodyPr/>
        <a:lstStyle/>
        <a:p>
          <a:endParaRPr lang="de-DE"/>
        </a:p>
      </dgm:t>
    </dgm:pt>
    <dgm:pt modelId="{36B8E15F-BCA6-4427-9AE4-801FE3A31034}">
      <dgm:prSet phldrT="[Text]" custT="1"/>
      <dgm:spPr/>
      <dgm:t>
        <a:bodyPr/>
        <a:lstStyle/>
        <a:p>
          <a:r>
            <a:rPr lang="de-DE" sz="1600" dirty="0" smtClean="0"/>
            <a:t>Ruhe </a:t>
          </a:r>
          <a:br>
            <a:rPr lang="de-DE" sz="1600" dirty="0" smtClean="0"/>
          </a:br>
          <a:r>
            <a:rPr lang="de-DE" sz="1600" dirty="0" smtClean="0"/>
            <a:t>genießen</a:t>
          </a:r>
          <a:endParaRPr lang="de-DE" sz="1600" dirty="0"/>
        </a:p>
      </dgm:t>
    </dgm:pt>
    <dgm:pt modelId="{6549EE17-CDC9-468E-A6FA-24A3A40AB7EF}" type="parTrans" cxnId="{80D34703-17DF-4E31-AAC3-E2DE96E16090}">
      <dgm:prSet/>
      <dgm:spPr/>
      <dgm:t>
        <a:bodyPr/>
        <a:lstStyle/>
        <a:p>
          <a:endParaRPr lang="de-DE"/>
        </a:p>
      </dgm:t>
    </dgm:pt>
    <dgm:pt modelId="{5CCA81C1-5F47-44E5-BB6B-C2257DF732F0}" type="sibTrans" cxnId="{80D34703-17DF-4E31-AAC3-E2DE96E16090}">
      <dgm:prSet/>
      <dgm:spPr/>
      <dgm:t>
        <a:bodyPr/>
        <a:lstStyle/>
        <a:p>
          <a:endParaRPr lang="de-DE"/>
        </a:p>
      </dgm:t>
    </dgm:pt>
    <dgm:pt modelId="{CD1773EA-C8D8-4EC7-AC4D-99FC695A9AB9}">
      <dgm:prSet custT="1"/>
      <dgm:spPr/>
      <dgm:t>
        <a:bodyPr/>
        <a:lstStyle/>
        <a:p>
          <a:r>
            <a:rPr lang="de-DE" sz="1600" dirty="0" smtClean="0"/>
            <a:t>Schlaf-position</a:t>
          </a:r>
          <a:r>
            <a:rPr lang="de-DE" sz="1600" baseline="0" dirty="0" smtClean="0"/>
            <a:t> einnehmen</a:t>
          </a:r>
          <a:endParaRPr lang="de-DE" sz="1600" dirty="0" smtClean="0"/>
        </a:p>
      </dgm:t>
    </dgm:pt>
    <dgm:pt modelId="{6F9F9A50-12E4-4054-A6FA-A141C456D029}" type="parTrans" cxnId="{B9B5951A-0367-47CF-962C-B841D3D6504D}">
      <dgm:prSet/>
      <dgm:spPr/>
      <dgm:t>
        <a:bodyPr/>
        <a:lstStyle/>
        <a:p>
          <a:endParaRPr lang="de-DE"/>
        </a:p>
      </dgm:t>
    </dgm:pt>
    <dgm:pt modelId="{3BAB8291-3ADE-4A97-A0EB-75309480ADF4}" type="sibTrans" cxnId="{B9B5951A-0367-47CF-962C-B841D3D6504D}">
      <dgm:prSet/>
      <dgm:spPr/>
      <dgm:t>
        <a:bodyPr/>
        <a:lstStyle/>
        <a:p>
          <a:endParaRPr lang="de-DE"/>
        </a:p>
      </dgm:t>
    </dgm:pt>
    <dgm:pt modelId="{2AC956DA-18CC-439B-81E1-3C58763882AF}">
      <dgm:prSet custT="1"/>
      <dgm:spPr/>
      <dgm:t>
        <a:bodyPr/>
        <a:lstStyle/>
        <a:p>
          <a:r>
            <a:rPr lang="de-DE" sz="1600" dirty="0" smtClean="0"/>
            <a:t>Wecker stellen</a:t>
          </a:r>
          <a:endParaRPr lang="de-DE" sz="1600" dirty="0"/>
        </a:p>
      </dgm:t>
    </dgm:pt>
    <dgm:pt modelId="{33CFCA2D-CE80-4170-B0E0-655842871B43}" type="parTrans" cxnId="{290BC2F0-9A08-40BD-8DC1-25935A5F4AC1}">
      <dgm:prSet/>
      <dgm:spPr/>
      <dgm:t>
        <a:bodyPr/>
        <a:lstStyle/>
        <a:p>
          <a:endParaRPr lang="de-DE"/>
        </a:p>
      </dgm:t>
    </dgm:pt>
    <dgm:pt modelId="{2703A224-92A0-4D95-BEE1-D516F7A67098}" type="sibTrans" cxnId="{290BC2F0-9A08-40BD-8DC1-25935A5F4AC1}">
      <dgm:prSet/>
      <dgm:spPr/>
      <dgm:t>
        <a:bodyPr/>
        <a:lstStyle/>
        <a:p>
          <a:endParaRPr lang="de-DE"/>
        </a:p>
      </dgm:t>
    </dgm:pt>
    <dgm:pt modelId="{D6084EFE-7912-4A12-9122-989E58323699}" type="pres">
      <dgm:prSet presAssocID="{463EB3F6-3D66-48F4-8C17-037152951367}" presName="Name0" presStyleCnt="0">
        <dgm:presLayoutVars>
          <dgm:dir/>
          <dgm:resizeHandles val="exact"/>
        </dgm:presLayoutVars>
      </dgm:prSet>
      <dgm:spPr/>
    </dgm:pt>
    <dgm:pt modelId="{18225EA4-6D12-48A0-8C9F-A5D8D5C78ECB}" type="pres">
      <dgm:prSet presAssocID="{03782952-2AD8-4921-BFD8-01171BF3BB94}" presName="node" presStyleLbl="node1" presStyleIdx="0" presStyleCnt="5">
        <dgm:presLayoutVars>
          <dgm:bulletEnabled val="1"/>
        </dgm:presLayoutVars>
      </dgm:prSet>
      <dgm:spPr/>
      <dgm:t>
        <a:bodyPr/>
        <a:lstStyle/>
        <a:p>
          <a:endParaRPr lang="de-DE"/>
        </a:p>
      </dgm:t>
    </dgm:pt>
    <dgm:pt modelId="{F5A56931-279B-4612-B719-60B4DF7D4E57}" type="pres">
      <dgm:prSet presAssocID="{297FA228-6A3A-412D-9364-B6AD275CC929}" presName="sibTrans" presStyleLbl="sibTrans2D1" presStyleIdx="0" presStyleCnt="4"/>
      <dgm:spPr/>
      <dgm:t>
        <a:bodyPr/>
        <a:lstStyle/>
        <a:p>
          <a:endParaRPr lang="de-DE"/>
        </a:p>
      </dgm:t>
    </dgm:pt>
    <dgm:pt modelId="{580A2026-7F40-4796-B923-C136CD19484F}" type="pres">
      <dgm:prSet presAssocID="{297FA228-6A3A-412D-9364-B6AD275CC929}" presName="connectorText" presStyleLbl="sibTrans2D1" presStyleIdx="0" presStyleCnt="4"/>
      <dgm:spPr/>
      <dgm:t>
        <a:bodyPr/>
        <a:lstStyle/>
        <a:p>
          <a:endParaRPr lang="de-DE"/>
        </a:p>
      </dgm:t>
    </dgm:pt>
    <dgm:pt modelId="{4C67D629-A4F3-4FA5-93C3-21483EBC9678}" type="pres">
      <dgm:prSet presAssocID="{2AC956DA-18CC-439B-81E1-3C58763882AF}" presName="node" presStyleLbl="node1" presStyleIdx="1" presStyleCnt="5">
        <dgm:presLayoutVars>
          <dgm:bulletEnabled val="1"/>
        </dgm:presLayoutVars>
      </dgm:prSet>
      <dgm:spPr/>
      <dgm:t>
        <a:bodyPr/>
        <a:lstStyle/>
        <a:p>
          <a:endParaRPr lang="de-DE"/>
        </a:p>
      </dgm:t>
    </dgm:pt>
    <dgm:pt modelId="{A8258895-75B9-4318-B1FF-E9FC59D29CE3}" type="pres">
      <dgm:prSet presAssocID="{2703A224-92A0-4D95-BEE1-D516F7A67098}" presName="sibTrans" presStyleLbl="sibTrans2D1" presStyleIdx="1" presStyleCnt="4"/>
      <dgm:spPr/>
      <dgm:t>
        <a:bodyPr/>
        <a:lstStyle/>
        <a:p>
          <a:endParaRPr lang="de-DE"/>
        </a:p>
      </dgm:t>
    </dgm:pt>
    <dgm:pt modelId="{DBD7108C-27A4-4390-AF5C-7EB46A5A7037}" type="pres">
      <dgm:prSet presAssocID="{2703A224-92A0-4D95-BEE1-D516F7A67098}" presName="connectorText" presStyleLbl="sibTrans2D1" presStyleIdx="1" presStyleCnt="4"/>
      <dgm:spPr/>
      <dgm:t>
        <a:bodyPr/>
        <a:lstStyle/>
        <a:p>
          <a:endParaRPr lang="de-DE"/>
        </a:p>
      </dgm:t>
    </dgm:pt>
    <dgm:pt modelId="{BF9FF254-6907-406E-A48F-DD92573EC77A}" type="pres">
      <dgm:prSet presAssocID="{CD1773EA-C8D8-4EC7-AC4D-99FC695A9AB9}" presName="node" presStyleLbl="node1" presStyleIdx="2" presStyleCnt="5">
        <dgm:presLayoutVars>
          <dgm:bulletEnabled val="1"/>
        </dgm:presLayoutVars>
      </dgm:prSet>
      <dgm:spPr/>
      <dgm:t>
        <a:bodyPr/>
        <a:lstStyle/>
        <a:p>
          <a:endParaRPr lang="de-DE"/>
        </a:p>
      </dgm:t>
    </dgm:pt>
    <dgm:pt modelId="{263CC908-52B2-44D1-95CD-B66851A54756}" type="pres">
      <dgm:prSet presAssocID="{3BAB8291-3ADE-4A97-A0EB-75309480ADF4}" presName="sibTrans" presStyleLbl="sibTrans2D1" presStyleIdx="2" presStyleCnt="4"/>
      <dgm:spPr/>
      <dgm:t>
        <a:bodyPr/>
        <a:lstStyle/>
        <a:p>
          <a:endParaRPr lang="de-DE"/>
        </a:p>
      </dgm:t>
    </dgm:pt>
    <dgm:pt modelId="{B19D1B24-7072-4C85-B3AD-7C51172D89E5}" type="pres">
      <dgm:prSet presAssocID="{3BAB8291-3ADE-4A97-A0EB-75309480ADF4}" presName="connectorText" presStyleLbl="sibTrans2D1" presStyleIdx="2" presStyleCnt="4"/>
      <dgm:spPr/>
      <dgm:t>
        <a:bodyPr/>
        <a:lstStyle/>
        <a:p>
          <a:endParaRPr lang="de-DE"/>
        </a:p>
      </dgm:t>
    </dgm:pt>
    <dgm:pt modelId="{EB1DCFE5-0810-4BE7-B15F-120F3085240D}" type="pres">
      <dgm:prSet presAssocID="{2D71F1B5-7B5F-4EE4-8A0A-944DD84483A5}" presName="node" presStyleLbl="node1" presStyleIdx="3" presStyleCnt="5">
        <dgm:presLayoutVars>
          <dgm:bulletEnabled val="1"/>
        </dgm:presLayoutVars>
      </dgm:prSet>
      <dgm:spPr/>
      <dgm:t>
        <a:bodyPr/>
        <a:lstStyle/>
        <a:p>
          <a:endParaRPr lang="de-DE"/>
        </a:p>
      </dgm:t>
    </dgm:pt>
    <dgm:pt modelId="{C1A2A6DE-407A-4B33-A710-3688F36CF0AB}" type="pres">
      <dgm:prSet presAssocID="{C329A76B-7C62-48DC-B85B-E74D9EFCB0FB}" presName="sibTrans" presStyleLbl="sibTrans2D1" presStyleIdx="3" presStyleCnt="4"/>
      <dgm:spPr/>
      <dgm:t>
        <a:bodyPr/>
        <a:lstStyle/>
        <a:p>
          <a:endParaRPr lang="de-DE"/>
        </a:p>
      </dgm:t>
    </dgm:pt>
    <dgm:pt modelId="{82134A51-3189-4EA0-8FD5-FECEB162138F}" type="pres">
      <dgm:prSet presAssocID="{C329A76B-7C62-48DC-B85B-E74D9EFCB0FB}" presName="connectorText" presStyleLbl="sibTrans2D1" presStyleIdx="3" presStyleCnt="4"/>
      <dgm:spPr/>
      <dgm:t>
        <a:bodyPr/>
        <a:lstStyle/>
        <a:p>
          <a:endParaRPr lang="de-DE"/>
        </a:p>
      </dgm:t>
    </dgm:pt>
    <dgm:pt modelId="{5068BA7D-0B65-4E49-A010-4AAC059C4BD6}" type="pres">
      <dgm:prSet presAssocID="{36B8E15F-BCA6-4427-9AE4-801FE3A31034}" presName="node" presStyleLbl="node1" presStyleIdx="4" presStyleCnt="5">
        <dgm:presLayoutVars>
          <dgm:bulletEnabled val="1"/>
        </dgm:presLayoutVars>
      </dgm:prSet>
      <dgm:spPr/>
      <dgm:t>
        <a:bodyPr/>
        <a:lstStyle/>
        <a:p>
          <a:endParaRPr lang="de-DE"/>
        </a:p>
      </dgm:t>
    </dgm:pt>
  </dgm:ptLst>
  <dgm:cxnLst>
    <dgm:cxn modelId="{CF2F9AB9-0B09-49C8-AC66-47DCD70371ED}" type="presOf" srcId="{C329A76B-7C62-48DC-B85B-E74D9EFCB0FB}" destId="{C1A2A6DE-407A-4B33-A710-3688F36CF0AB}" srcOrd="0" destOrd="0" presId="urn:microsoft.com/office/officeart/2005/8/layout/process1"/>
    <dgm:cxn modelId="{9B233F19-C577-4F06-8153-8433DA7054F7}" type="presOf" srcId="{2D71F1B5-7B5F-4EE4-8A0A-944DD84483A5}" destId="{EB1DCFE5-0810-4BE7-B15F-120F3085240D}" srcOrd="0" destOrd="0" presId="urn:microsoft.com/office/officeart/2005/8/layout/process1"/>
    <dgm:cxn modelId="{3806C789-50A1-4250-9CC5-C3EA05671D63}" type="presOf" srcId="{2AC956DA-18CC-439B-81E1-3C58763882AF}" destId="{4C67D629-A4F3-4FA5-93C3-21483EBC9678}" srcOrd="0" destOrd="0" presId="urn:microsoft.com/office/officeart/2005/8/layout/process1"/>
    <dgm:cxn modelId="{B9B5951A-0367-47CF-962C-B841D3D6504D}" srcId="{463EB3F6-3D66-48F4-8C17-037152951367}" destId="{CD1773EA-C8D8-4EC7-AC4D-99FC695A9AB9}" srcOrd="2" destOrd="0" parTransId="{6F9F9A50-12E4-4054-A6FA-A141C456D029}" sibTransId="{3BAB8291-3ADE-4A97-A0EB-75309480ADF4}"/>
    <dgm:cxn modelId="{A062ADFA-4B0F-4547-A112-3B37FBEF12B3}" type="presOf" srcId="{C329A76B-7C62-48DC-B85B-E74D9EFCB0FB}" destId="{82134A51-3189-4EA0-8FD5-FECEB162138F}" srcOrd="1" destOrd="0" presId="urn:microsoft.com/office/officeart/2005/8/layout/process1"/>
    <dgm:cxn modelId="{99E5C9F3-A61B-48DB-8043-973D329B30C0}" type="presOf" srcId="{03782952-2AD8-4921-BFD8-01171BF3BB94}" destId="{18225EA4-6D12-48A0-8C9F-A5D8D5C78ECB}" srcOrd="0" destOrd="0" presId="urn:microsoft.com/office/officeart/2005/8/layout/process1"/>
    <dgm:cxn modelId="{1650FBEC-7BA1-418D-895E-048AE427BCD9}" type="presOf" srcId="{297FA228-6A3A-412D-9364-B6AD275CC929}" destId="{F5A56931-279B-4612-B719-60B4DF7D4E57}" srcOrd="0" destOrd="0" presId="urn:microsoft.com/office/officeart/2005/8/layout/process1"/>
    <dgm:cxn modelId="{F4D7C552-1415-42F0-BC57-11096526A63A}" srcId="{463EB3F6-3D66-48F4-8C17-037152951367}" destId="{03782952-2AD8-4921-BFD8-01171BF3BB94}" srcOrd="0" destOrd="0" parTransId="{B85F4832-C534-46A2-AF50-B1655706D0A0}" sibTransId="{297FA228-6A3A-412D-9364-B6AD275CC929}"/>
    <dgm:cxn modelId="{1CD061A3-85E3-46F7-91BA-A19D485E016F}" type="presOf" srcId="{CD1773EA-C8D8-4EC7-AC4D-99FC695A9AB9}" destId="{BF9FF254-6907-406E-A48F-DD92573EC77A}" srcOrd="0" destOrd="0" presId="urn:microsoft.com/office/officeart/2005/8/layout/process1"/>
    <dgm:cxn modelId="{F9B07880-3638-4D9F-B198-268DDBAD9CAD}" type="presOf" srcId="{2703A224-92A0-4D95-BEE1-D516F7A67098}" destId="{A8258895-75B9-4318-B1FF-E9FC59D29CE3}" srcOrd="0" destOrd="0" presId="urn:microsoft.com/office/officeart/2005/8/layout/process1"/>
    <dgm:cxn modelId="{80D34703-17DF-4E31-AAC3-E2DE96E16090}" srcId="{463EB3F6-3D66-48F4-8C17-037152951367}" destId="{36B8E15F-BCA6-4427-9AE4-801FE3A31034}" srcOrd="4" destOrd="0" parTransId="{6549EE17-CDC9-468E-A6FA-24A3A40AB7EF}" sibTransId="{5CCA81C1-5F47-44E5-BB6B-C2257DF732F0}"/>
    <dgm:cxn modelId="{687EF952-D845-448F-9335-AC70EBC40C4D}" srcId="{463EB3F6-3D66-48F4-8C17-037152951367}" destId="{2D71F1B5-7B5F-4EE4-8A0A-944DD84483A5}" srcOrd="3" destOrd="0" parTransId="{FC6F4459-7DB6-49FC-8122-D4F416D7DD98}" sibTransId="{C329A76B-7C62-48DC-B85B-E74D9EFCB0FB}"/>
    <dgm:cxn modelId="{B3B3D6BA-1063-4CE1-A05B-D3E5EB57CB2D}" type="presOf" srcId="{297FA228-6A3A-412D-9364-B6AD275CC929}" destId="{580A2026-7F40-4796-B923-C136CD19484F}" srcOrd="1" destOrd="0" presId="urn:microsoft.com/office/officeart/2005/8/layout/process1"/>
    <dgm:cxn modelId="{7759307A-7D48-4AC7-A15D-BCE9899874FF}" type="presOf" srcId="{2703A224-92A0-4D95-BEE1-D516F7A67098}" destId="{DBD7108C-27A4-4390-AF5C-7EB46A5A7037}" srcOrd="1" destOrd="0" presId="urn:microsoft.com/office/officeart/2005/8/layout/process1"/>
    <dgm:cxn modelId="{CD0C0457-0401-40BD-8892-C76F9E9A077A}" type="presOf" srcId="{463EB3F6-3D66-48F4-8C17-037152951367}" destId="{D6084EFE-7912-4A12-9122-989E58323699}" srcOrd="0" destOrd="0" presId="urn:microsoft.com/office/officeart/2005/8/layout/process1"/>
    <dgm:cxn modelId="{E444C85F-295C-42A2-9588-134BAB57261F}" type="presOf" srcId="{36B8E15F-BCA6-4427-9AE4-801FE3A31034}" destId="{5068BA7D-0B65-4E49-A010-4AAC059C4BD6}" srcOrd="0" destOrd="0" presId="urn:microsoft.com/office/officeart/2005/8/layout/process1"/>
    <dgm:cxn modelId="{2712950F-0C0A-4037-9881-32280AE5A1D1}" type="presOf" srcId="{3BAB8291-3ADE-4A97-A0EB-75309480ADF4}" destId="{B19D1B24-7072-4C85-B3AD-7C51172D89E5}" srcOrd="1" destOrd="0" presId="urn:microsoft.com/office/officeart/2005/8/layout/process1"/>
    <dgm:cxn modelId="{59E9E00B-C68D-48D7-A020-068AAD9B3581}" type="presOf" srcId="{3BAB8291-3ADE-4A97-A0EB-75309480ADF4}" destId="{263CC908-52B2-44D1-95CD-B66851A54756}" srcOrd="0" destOrd="0" presId="urn:microsoft.com/office/officeart/2005/8/layout/process1"/>
    <dgm:cxn modelId="{290BC2F0-9A08-40BD-8DC1-25935A5F4AC1}" srcId="{463EB3F6-3D66-48F4-8C17-037152951367}" destId="{2AC956DA-18CC-439B-81E1-3C58763882AF}" srcOrd="1" destOrd="0" parTransId="{33CFCA2D-CE80-4170-B0E0-655842871B43}" sibTransId="{2703A224-92A0-4D95-BEE1-D516F7A67098}"/>
    <dgm:cxn modelId="{C6C4F049-B2C6-4DEF-B1F5-3A8B5B93905D}" type="presParOf" srcId="{D6084EFE-7912-4A12-9122-989E58323699}" destId="{18225EA4-6D12-48A0-8C9F-A5D8D5C78ECB}" srcOrd="0" destOrd="0" presId="urn:microsoft.com/office/officeart/2005/8/layout/process1"/>
    <dgm:cxn modelId="{DFEFF705-4587-4496-9A8B-6C97538EB966}" type="presParOf" srcId="{D6084EFE-7912-4A12-9122-989E58323699}" destId="{F5A56931-279B-4612-B719-60B4DF7D4E57}" srcOrd="1" destOrd="0" presId="urn:microsoft.com/office/officeart/2005/8/layout/process1"/>
    <dgm:cxn modelId="{4480CCF7-2A97-409A-854F-E35DC9BF8C50}" type="presParOf" srcId="{F5A56931-279B-4612-B719-60B4DF7D4E57}" destId="{580A2026-7F40-4796-B923-C136CD19484F}" srcOrd="0" destOrd="0" presId="urn:microsoft.com/office/officeart/2005/8/layout/process1"/>
    <dgm:cxn modelId="{6F0E0C76-D57E-4C79-BD55-E5D0E677BD82}" type="presParOf" srcId="{D6084EFE-7912-4A12-9122-989E58323699}" destId="{4C67D629-A4F3-4FA5-93C3-21483EBC9678}" srcOrd="2" destOrd="0" presId="urn:microsoft.com/office/officeart/2005/8/layout/process1"/>
    <dgm:cxn modelId="{2CFBCC74-AA74-4C5C-A298-8BF066F48E67}" type="presParOf" srcId="{D6084EFE-7912-4A12-9122-989E58323699}" destId="{A8258895-75B9-4318-B1FF-E9FC59D29CE3}" srcOrd="3" destOrd="0" presId="urn:microsoft.com/office/officeart/2005/8/layout/process1"/>
    <dgm:cxn modelId="{844D5A67-2CA0-4479-ABAE-19863A02A1A2}" type="presParOf" srcId="{A8258895-75B9-4318-B1FF-E9FC59D29CE3}" destId="{DBD7108C-27A4-4390-AF5C-7EB46A5A7037}" srcOrd="0" destOrd="0" presId="urn:microsoft.com/office/officeart/2005/8/layout/process1"/>
    <dgm:cxn modelId="{767EE034-6361-478C-9776-1108FBF1E5B3}" type="presParOf" srcId="{D6084EFE-7912-4A12-9122-989E58323699}" destId="{BF9FF254-6907-406E-A48F-DD92573EC77A}" srcOrd="4" destOrd="0" presId="urn:microsoft.com/office/officeart/2005/8/layout/process1"/>
    <dgm:cxn modelId="{49E719A2-91F0-479A-B0A4-1ED1BB92187F}" type="presParOf" srcId="{D6084EFE-7912-4A12-9122-989E58323699}" destId="{263CC908-52B2-44D1-95CD-B66851A54756}" srcOrd="5" destOrd="0" presId="urn:microsoft.com/office/officeart/2005/8/layout/process1"/>
    <dgm:cxn modelId="{F0EA9CB6-A490-43EF-B0BF-328AA4604CCA}" type="presParOf" srcId="{263CC908-52B2-44D1-95CD-B66851A54756}" destId="{B19D1B24-7072-4C85-B3AD-7C51172D89E5}" srcOrd="0" destOrd="0" presId="urn:microsoft.com/office/officeart/2005/8/layout/process1"/>
    <dgm:cxn modelId="{4CC87594-0C55-4570-AA64-4D812451B0BE}" type="presParOf" srcId="{D6084EFE-7912-4A12-9122-989E58323699}" destId="{EB1DCFE5-0810-4BE7-B15F-120F3085240D}" srcOrd="6" destOrd="0" presId="urn:microsoft.com/office/officeart/2005/8/layout/process1"/>
    <dgm:cxn modelId="{21CB9B4A-8D9A-4BD8-BEDC-83C1158545CC}" type="presParOf" srcId="{D6084EFE-7912-4A12-9122-989E58323699}" destId="{C1A2A6DE-407A-4B33-A710-3688F36CF0AB}" srcOrd="7" destOrd="0" presId="urn:microsoft.com/office/officeart/2005/8/layout/process1"/>
    <dgm:cxn modelId="{0E5DF2BE-DEE4-4907-890E-75D14B4A55AF}" type="presParOf" srcId="{C1A2A6DE-407A-4B33-A710-3688F36CF0AB}" destId="{82134A51-3189-4EA0-8FD5-FECEB162138F}" srcOrd="0" destOrd="0" presId="urn:microsoft.com/office/officeart/2005/8/layout/process1"/>
    <dgm:cxn modelId="{831EDEC9-5C3C-40BD-8598-CAD9683E1990}" type="presParOf" srcId="{D6084EFE-7912-4A12-9122-989E58323699}" destId="{5068BA7D-0B65-4E49-A010-4AAC059C4BD6}"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42506E-C447-4FC9-AFD4-A0AE4B419783}" type="doc">
      <dgm:prSet loTypeId="urn:microsoft.com/office/officeart/2005/8/layout/list1" loCatId="list" qsTypeId="urn:microsoft.com/office/officeart/2005/8/quickstyle/simple1" qsCatId="simple" csTypeId="urn:microsoft.com/office/officeart/2005/8/colors/accent1_5" csCatId="accent1" phldr="1"/>
      <dgm:spPr/>
      <dgm:t>
        <a:bodyPr/>
        <a:lstStyle/>
        <a:p>
          <a:endParaRPr lang="de-DE"/>
        </a:p>
      </dgm:t>
    </dgm:pt>
    <dgm:pt modelId="{D15220EE-B1E0-4026-B11B-DF52B12A0FE3}">
      <dgm:prSet phldrT="[Text]" custT="1"/>
      <dgm:spPr/>
      <dgm:t>
        <a:bodyPr/>
        <a:lstStyle/>
        <a:p>
          <a:r>
            <a:rPr lang="de-DE" sz="1600" b="1" dirty="0" smtClean="0"/>
            <a:t>Pkw-Fahrer/innen</a:t>
          </a:r>
          <a:endParaRPr lang="de-DE" sz="1600" b="1" dirty="0"/>
        </a:p>
      </dgm:t>
    </dgm:pt>
    <dgm:pt modelId="{2E284BD4-B028-47B6-9694-C4F97F2C234F}" type="parTrans" cxnId="{806A8013-9A76-4647-AA0E-103F50F39074}">
      <dgm:prSet/>
      <dgm:spPr/>
      <dgm:t>
        <a:bodyPr/>
        <a:lstStyle/>
        <a:p>
          <a:endParaRPr lang="de-DE"/>
        </a:p>
      </dgm:t>
    </dgm:pt>
    <dgm:pt modelId="{0311478E-A4BA-4B1A-8B81-EE8E3975C963}" type="sibTrans" cxnId="{806A8013-9A76-4647-AA0E-103F50F39074}">
      <dgm:prSet/>
      <dgm:spPr/>
      <dgm:t>
        <a:bodyPr/>
        <a:lstStyle/>
        <a:p>
          <a:endParaRPr lang="de-DE"/>
        </a:p>
      </dgm:t>
    </dgm:pt>
    <dgm:pt modelId="{1A31AED0-29C0-4A46-B823-605917141E72}">
      <dgm:prSet phldrT="[Text]" custT="1"/>
      <dgm:spPr/>
      <dgm:t>
        <a:bodyPr/>
        <a:lstStyle/>
        <a:p>
          <a:r>
            <a:rPr lang="de-DE" sz="1600" b="0" dirty="0" smtClean="0"/>
            <a:t>Risikogruppen</a:t>
          </a:r>
          <a:endParaRPr lang="de-DE" sz="1600" b="0" dirty="0"/>
        </a:p>
      </dgm:t>
    </dgm:pt>
    <dgm:pt modelId="{0DB637CB-7F41-4FD9-B127-EC93CBB46C5F}" type="parTrans" cxnId="{7B2A0DE0-5DCD-4E0D-B314-3440B2BB9C23}">
      <dgm:prSet/>
      <dgm:spPr/>
      <dgm:t>
        <a:bodyPr/>
        <a:lstStyle/>
        <a:p>
          <a:endParaRPr lang="de-DE"/>
        </a:p>
      </dgm:t>
    </dgm:pt>
    <dgm:pt modelId="{56FC192C-913B-4426-8B84-D33051C4BDD0}" type="sibTrans" cxnId="{7B2A0DE0-5DCD-4E0D-B314-3440B2BB9C23}">
      <dgm:prSet/>
      <dgm:spPr/>
      <dgm:t>
        <a:bodyPr/>
        <a:lstStyle/>
        <a:p>
          <a:endParaRPr lang="de-DE"/>
        </a:p>
      </dgm:t>
    </dgm:pt>
    <dgm:pt modelId="{2C0479A2-729D-4347-B45E-0E0217958E5D}">
      <dgm:prSet custT="1"/>
      <dgm:spPr/>
      <dgm:t>
        <a:bodyPr/>
        <a:lstStyle/>
        <a:p>
          <a:r>
            <a:rPr lang="de-DE" sz="1600" b="0" dirty="0" smtClean="0"/>
            <a:t>Transportunternehmen</a:t>
          </a:r>
          <a:endParaRPr lang="de-DE" sz="1600" b="0" dirty="0"/>
        </a:p>
      </dgm:t>
    </dgm:pt>
    <dgm:pt modelId="{97D02176-1464-46B5-B101-313AB307A697}" type="parTrans" cxnId="{F4A343D4-412F-4E78-8885-E66F67C881B5}">
      <dgm:prSet/>
      <dgm:spPr/>
      <dgm:t>
        <a:bodyPr/>
        <a:lstStyle/>
        <a:p>
          <a:endParaRPr lang="de-DE"/>
        </a:p>
      </dgm:t>
    </dgm:pt>
    <dgm:pt modelId="{83F4E1C0-3F0E-4F27-9C0B-3C6D447E0A4C}" type="sibTrans" cxnId="{F4A343D4-412F-4E78-8885-E66F67C881B5}">
      <dgm:prSet/>
      <dgm:spPr/>
      <dgm:t>
        <a:bodyPr/>
        <a:lstStyle/>
        <a:p>
          <a:endParaRPr lang="de-DE"/>
        </a:p>
      </dgm:t>
    </dgm:pt>
    <dgm:pt modelId="{F9812716-8EC1-4FA6-BEF4-ABCD23538855}">
      <dgm:prSet custT="1"/>
      <dgm:spPr/>
      <dgm:t>
        <a:bodyPr/>
        <a:lstStyle/>
        <a:p>
          <a:r>
            <a:rPr lang="de-DE" sz="1600" b="1" dirty="0" smtClean="0"/>
            <a:t>Berufskraftfahrer/innen</a:t>
          </a:r>
          <a:endParaRPr lang="de-DE" sz="1600" dirty="0"/>
        </a:p>
      </dgm:t>
    </dgm:pt>
    <dgm:pt modelId="{9E22E771-ED6B-4DB8-8C58-97F1331F6161}" type="parTrans" cxnId="{D8067CE2-C323-4881-AE9B-2BE800689C36}">
      <dgm:prSet/>
      <dgm:spPr/>
      <dgm:t>
        <a:bodyPr/>
        <a:lstStyle/>
        <a:p>
          <a:endParaRPr lang="de-DE"/>
        </a:p>
      </dgm:t>
    </dgm:pt>
    <dgm:pt modelId="{E4290F51-38A7-4BBC-BC49-B42AC8DA4F9F}" type="sibTrans" cxnId="{D8067CE2-C323-4881-AE9B-2BE800689C36}">
      <dgm:prSet/>
      <dgm:spPr/>
      <dgm:t>
        <a:bodyPr/>
        <a:lstStyle/>
        <a:p>
          <a:endParaRPr lang="de-DE"/>
        </a:p>
      </dgm:t>
    </dgm:pt>
    <dgm:pt modelId="{BFA6DB33-B638-4DD2-AF46-DDB1CD9BE3FA}" type="pres">
      <dgm:prSet presAssocID="{4442506E-C447-4FC9-AFD4-A0AE4B419783}" presName="linear" presStyleCnt="0">
        <dgm:presLayoutVars>
          <dgm:dir/>
          <dgm:animLvl val="lvl"/>
          <dgm:resizeHandles val="exact"/>
        </dgm:presLayoutVars>
      </dgm:prSet>
      <dgm:spPr/>
      <dgm:t>
        <a:bodyPr/>
        <a:lstStyle/>
        <a:p>
          <a:endParaRPr lang="de-DE"/>
        </a:p>
      </dgm:t>
    </dgm:pt>
    <dgm:pt modelId="{643A8C67-4469-4D0A-A92B-A60E2FDD1832}" type="pres">
      <dgm:prSet presAssocID="{D15220EE-B1E0-4026-B11B-DF52B12A0FE3}" presName="parentLin" presStyleCnt="0"/>
      <dgm:spPr/>
      <dgm:t>
        <a:bodyPr/>
        <a:lstStyle/>
        <a:p>
          <a:endParaRPr lang="de-DE"/>
        </a:p>
      </dgm:t>
    </dgm:pt>
    <dgm:pt modelId="{FB9AFFB8-C956-4F4C-8AAB-30996C64D14F}" type="pres">
      <dgm:prSet presAssocID="{D15220EE-B1E0-4026-B11B-DF52B12A0FE3}" presName="parentLeftMargin" presStyleLbl="node1" presStyleIdx="0" presStyleCnt="4"/>
      <dgm:spPr/>
      <dgm:t>
        <a:bodyPr/>
        <a:lstStyle/>
        <a:p>
          <a:endParaRPr lang="de-DE"/>
        </a:p>
      </dgm:t>
    </dgm:pt>
    <dgm:pt modelId="{68165F80-577C-4391-8417-02B2D969B5E2}" type="pres">
      <dgm:prSet presAssocID="{D15220EE-B1E0-4026-B11B-DF52B12A0FE3}" presName="parentText" presStyleLbl="node1" presStyleIdx="0" presStyleCnt="4">
        <dgm:presLayoutVars>
          <dgm:chMax val="0"/>
          <dgm:bulletEnabled val="1"/>
        </dgm:presLayoutVars>
      </dgm:prSet>
      <dgm:spPr/>
      <dgm:t>
        <a:bodyPr/>
        <a:lstStyle/>
        <a:p>
          <a:endParaRPr lang="de-DE"/>
        </a:p>
      </dgm:t>
    </dgm:pt>
    <dgm:pt modelId="{1927BB40-2569-4DF0-9906-C96B7643B94A}" type="pres">
      <dgm:prSet presAssocID="{D15220EE-B1E0-4026-B11B-DF52B12A0FE3}" presName="negativeSpace" presStyleCnt="0"/>
      <dgm:spPr/>
      <dgm:t>
        <a:bodyPr/>
        <a:lstStyle/>
        <a:p>
          <a:endParaRPr lang="de-DE"/>
        </a:p>
      </dgm:t>
    </dgm:pt>
    <dgm:pt modelId="{2C8DAA94-96DF-4A76-9165-B9F6218C1E43}" type="pres">
      <dgm:prSet presAssocID="{D15220EE-B1E0-4026-B11B-DF52B12A0FE3}" presName="childText" presStyleLbl="conFgAcc1" presStyleIdx="0" presStyleCnt="4">
        <dgm:presLayoutVars>
          <dgm:bulletEnabled val="1"/>
        </dgm:presLayoutVars>
      </dgm:prSet>
      <dgm:spPr/>
      <dgm:t>
        <a:bodyPr/>
        <a:lstStyle/>
        <a:p>
          <a:endParaRPr lang="de-DE"/>
        </a:p>
      </dgm:t>
    </dgm:pt>
    <dgm:pt modelId="{C53A9262-EB31-4BB4-A131-1D6C9C5C36E3}" type="pres">
      <dgm:prSet presAssocID="{0311478E-A4BA-4B1A-8B81-EE8E3975C963}" presName="spaceBetweenRectangles" presStyleCnt="0"/>
      <dgm:spPr/>
      <dgm:t>
        <a:bodyPr/>
        <a:lstStyle/>
        <a:p>
          <a:endParaRPr lang="de-DE"/>
        </a:p>
      </dgm:t>
    </dgm:pt>
    <dgm:pt modelId="{BBBC6EF5-52CA-40A2-BCE4-601516271C99}" type="pres">
      <dgm:prSet presAssocID="{1A31AED0-29C0-4A46-B823-605917141E72}" presName="parentLin" presStyleCnt="0"/>
      <dgm:spPr/>
      <dgm:t>
        <a:bodyPr/>
        <a:lstStyle/>
        <a:p>
          <a:endParaRPr lang="de-DE"/>
        </a:p>
      </dgm:t>
    </dgm:pt>
    <dgm:pt modelId="{874FF05A-94E1-4C4E-B3DF-11B239AEEE1D}" type="pres">
      <dgm:prSet presAssocID="{1A31AED0-29C0-4A46-B823-605917141E72}" presName="parentLeftMargin" presStyleLbl="node1" presStyleIdx="0" presStyleCnt="4"/>
      <dgm:spPr/>
      <dgm:t>
        <a:bodyPr/>
        <a:lstStyle/>
        <a:p>
          <a:endParaRPr lang="de-DE"/>
        </a:p>
      </dgm:t>
    </dgm:pt>
    <dgm:pt modelId="{EFDFEF1D-5E2B-4E8F-B66A-71C1773D6EBB}" type="pres">
      <dgm:prSet presAssocID="{1A31AED0-29C0-4A46-B823-605917141E72}" presName="parentText" presStyleLbl="node1" presStyleIdx="1" presStyleCnt="4">
        <dgm:presLayoutVars>
          <dgm:chMax val="0"/>
          <dgm:bulletEnabled val="1"/>
        </dgm:presLayoutVars>
      </dgm:prSet>
      <dgm:spPr/>
      <dgm:t>
        <a:bodyPr/>
        <a:lstStyle/>
        <a:p>
          <a:endParaRPr lang="de-DE"/>
        </a:p>
      </dgm:t>
    </dgm:pt>
    <dgm:pt modelId="{857286EA-564A-4ED3-8BB0-CA2939169A4B}" type="pres">
      <dgm:prSet presAssocID="{1A31AED0-29C0-4A46-B823-605917141E72}" presName="negativeSpace" presStyleCnt="0"/>
      <dgm:spPr/>
      <dgm:t>
        <a:bodyPr/>
        <a:lstStyle/>
        <a:p>
          <a:endParaRPr lang="de-DE"/>
        </a:p>
      </dgm:t>
    </dgm:pt>
    <dgm:pt modelId="{1DAB6705-1C2E-4C8D-99B7-AB543D2DD3F5}" type="pres">
      <dgm:prSet presAssocID="{1A31AED0-29C0-4A46-B823-605917141E72}" presName="childText" presStyleLbl="conFgAcc1" presStyleIdx="1" presStyleCnt="4">
        <dgm:presLayoutVars>
          <dgm:bulletEnabled val="1"/>
        </dgm:presLayoutVars>
      </dgm:prSet>
      <dgm:spPr/>
      <dgm:t>
        <a:bodyPr/>
        <a:lstStyle/>
        <a:p>
          <a:endParaRPr lang="de-DE"/>
        </a:p>
      </dgm:t>
    </dgm:pt>
    <dgm:pt modelId="{96F827DE-4C40-4D99-ACAC-8A8B80E60DFE}" type="pres">
      <dgm:prSet presAssocID="{56FC192C-913B-4426-8B84-D33051C4BDD0}" presName="spaceBetweenRectangles" presStyleCnt="0"/>
      <dgm:spPr/>
      <dgm:t>
        <a:bodyPr/>
        <a:lstStyle/>
        <a:p>
          <a:endParaRPr lang="de-DE"/>
        </a:p>
      </dgm:t>
    </dgm:pt>
    <dgm:pt modelId="{C5696F05-E000-4192-9818-39150C2134E4}" type="pres">
      <dgm:prSet presAssocID="{F9812716-8EC1-4FA6-BEF4-ABCD23538855}" presName="parentLin" presStyleCnt="0"/>
      <dgm:spPr/>
      <dgm:t>
        <a:bodyPr/>
        <a:lstStyle/>
        <a:p>
          <a:endParaRPr lang="de-DE"/>
        </a:p>
      </dgm:t>
    </dgm:pt>
    <dgm:pt modelId="{3A8EC0EA-82ED-4883-88FA-DAC90F40A1D4}" type="pres">
      <dgm:prSet presAssocID="{F9812716-8EC1-4FA6-BEF4-ABCD23538855}" presName="parentLeftMargin" presStyleLbl="node1" presStyleIdx="1" presStyleCnt="4"/>
      <dgm:spPr/>
      <dgm:t>
        <a:bodyPr/>
        <a:lstStyle/>
        <a:p>
          <a:endParaRPr lang="de-DE"/>
        </a:p>
      </dgm:t>
    </dgm:pt>
    <dgm:pt modelId="{FEBAC182-2CC7-4A3B-8BD5-39131D8F0BB0}" type="pres">
      <dgm:prSet presAssocID="{F9812716-8EC1-4FA6-BEF4-ABCD23538855}" presName="parentText" presStyleLbl="node1" presStyleIdx="2" presStyleCnt="4">
        <dgm:presLayoutVars>
          <dgm:chMax val="0"/>
          <dgm:bulletEnabled val="1"/>
        </dgm:presLayoutVars>
      </dgm:prSet>
      <dgm:spPr/>
      <dgm:t>
        <a:bodyPr/>
        <a:lstStyle/>
        <a:p>
          <a:endParaRPr lang="de-DE"/>
        </a:p>
      </dgm:t>
    </dgm:pt>
    <dgm:pt modelId="{A30E36A3-E9C8-477C-87D4-F30B98329723}" type="pres">
      <dgm:prSet presAssocID="{F9812716-8EC1-4FA6-BEF4-ABCD23538855}" presName="negativeSpace" presStyleCnt="0"/>
      <dgm:spPr/>
      <dgm:t>
        <a:bodyPr/>
        <a:lstStyle/>
        <a:p>
          <a:endParaRPr lang="de-DE"/>
        </a:p>
      </dgm:t>
    </dgm:pt>
    <dgm:pt modelId="{27ADECFC-AA42-4E8A-B8FA-D8B8E972145E}" type="pres">
      <dgm:prSet presAssocID="{F9812716-8EC1-4FA6-BEF4-ABCD23538855}" presName="childText" presStyleLbl="conFgAcc1" presStyleIdx="2" presStyleCnt="4">
        <dgm:presLayoutVars>
          <dgm:bulletEnabled val="1"/>
        </dgm:presLayoutVars>
      </dgm:prSet>
      <dgm:spPr/>
      <dgm:t>
        <a:bodyPr/>
        <a:lstStyle/>
        <a:p>
          <a:endParaRPr lang="de-DE"/>
        </a:p>
      </dgm:t>
    </dgm:pt>
    <dgm:pt modelId="{10CD5BED-6361-480D-8D43-3E25700909E9}" type="pres">
      <dgm:prSet presAssocID="{E4290F51-38A7-4BBC-BC49-B42AC8DA4F9F}" presName="spaceBetweenRectangles" presStyleCnt="0"/>
      <dgm:spPr/>
      <dgm:t>
        <a:bodyPr/>
        <a:lstStyle/>
        <a:p>
          <a:endParaRPr lang="de-DE"/>
        </a:p>
      </dgm:t>
    </dgm:pt>
    <dgm:pt modelId="{803299FC-63AA-48D1-A6D4-23A017F7E4B1}" type="pres">
      <dgm:prSet presAssocID="{2C0479A2-729D-4347-B45E-0E0217958E5D}" presName="parentLin" presStyleCnt="0"/>
      <dgm:spPr/>
      <dgm:t>
        <a:bodyPr/>
        <a:lstStyle/>
        <a:p>
          <a:endParaRPr lang="de-DE"/>
        </a:p>
      </dgm:t>
    </dgm:pt>
    <dgm:pt modelId="{F9FA892D-DE64-4C78-9A11-4F798E54B46F}" type="pres">
      <dgm:prSet presAssocID="{2C0479A2-729D-4347-B45E-0E0217958E5D}" presName="parentLeftMargin" presStyleLbl="node1" presStyleIdx="2" presStyleCnt="4"/>
      <dgm:spPr/>
      <dgm:t>
        <a:bodyPr/>
        <a:lstStyle/>
        <a:p>
          <a:endParaRPr lang="de-DE"/>
        </a:p>
      </dgm:t>
    </dgm:pt>
    <dgm:pt modelId="{9EDB353B-505F-4E9F-B2F8-304112C26A23}" type="pres">
      <dgm:prSet presAssocID="{2C0479A2-729D-4347-B45E-0E0217958E5D}" presName="parentText" presStyleLbl="node1" presStyleIdx="3" presStyleCnt="4">
        <dgm:presLayoutVars>
          <dgm:chMax val="0"/>
          <dgm:bulletEnabled val="1"/>
        </dgm:presLayoutVars>
      </dgm:prSet>
      <dgm:spPr/>
      <dgm:t>
        <a:bodyPr/>
        <a:lstStyle/>
        <a:p>
          <a:endParaRPr lang="de-DE"/>
        </a:p>
      </dgm:t>
    </dgm:pt>
    <dgm:pt modelId="{7E4D9A20-F77E-40D4-9CEC-74C9A2B46E3A}" type="pres">
      <dgm:prSet presAssocID="{2C0479A2-729D-4347-B45E-0E0217958E5D}" presName="negativeSpace" presStyleCnt="0"/>
      <dgm:spPr/>
      <dgm:t>
        <a:bodyPr/>
        <a:lstStyle/>
        <a:p>
          <a:endParaRPr lang="de-DE"/>
        </a:p>
      </dgm:t>
    </dgm:pt>
    <dgm:pt modelId="{1308B9CB-2EC6-4785-A99B-4C83359D8CA0}" type="pres">
      <dgm:prSet presAssocID="{2C0479A2-729D-4347-B45E-0E0217958E5D}" presName="childText" presStyleLbl="conFgAcc1" presStyleIdx="3" presStyleCnt="4">
        <dgm:presLayoutVars>
          <dgm:bulletEnabled val="1"/>
        </dgm:presLayoutVars>
      </dgm:prSet>
      <dgm:spPr/>
      <dgm:t>
        <a:bodyPr/>
        <a:lstStyle/>
        <a:p>
          <a:endParaRPr lang="de-DE"/>
        </a:p>
      </dgm:t>
    </dgm:pt>
  </dgm:ptLst>
  <dgm:cxnLst>
    <dgm:cxn modelId="{F2A25832-C418-491F-972F-736E972DAA5D}" type="presOf" srcId="{1A31AED0-29C0-4A46-B823-605917141E72}" destId="{EFDFEF1D-5E2B-4E8F-B66A-71C1773D6EBB}" srcOrd="1" destOrd="0" presId="urn:microsoft.com/office/officeart/2005/8/layout/list1"/>
    <dgm:cxn modelId="{FF41D5C7-5D24-419A-B40A-931D8086A0AA}" type="presOf" srcId="{F9812716-8EC1-4FA6-BEF4-ABCD23538855}" destId="{3A8EC0EA-82ED-4883-88FA-DAC90F40A1D4}" srcOrd="0" destOrd="0" presId="urn:microsoft.com/office/officeart/2005/8/layout/list1"/>
    <dgm:cxn modelId="{83DA1062-6592-4396-ADDA-B65185215CE6}" type="presOf" srcId="{2C0479A2-729D-4347-B45E-0E0217958E5D}" destId="{F9FA892D-DE64-4C78-9A11-4F798E54B46F}" srcOrd="0" destOrd="0" presId="urn:microsoft.com/office/officeart/2005/8/layout/list1"/>
    <dgm:cxn modelId="{806A8013-9A76-4647-AA0E-103F50F39074}" srcId="{4442506E-C447-4FC9-AFD4-A0AE4B419783}" destId="{D15220EE-B1E0-4026-B11B-DF52B12A0FE3}" srcOrd="0" destOrd="0" parTransId="{2E284BD4-B028-47B6-9694-C4F97F2C234F}" sibTransId="{0311478E-A4BA-4B1A-8B81-EE8E3975C963}"/>
    <dgm:cxn modelId="{F4A343D4-412F-4E78-8885-E66F67C881B5}" srcId="{4442506E-C447-4FC9-AFD4-A0AE4B419783}" destId="{2C0479A2-729D-4347-B45E-0E0217958E5D}" srcOrd="3" destOrd="0" parTransId="{97D02176-1464-46B5-B101-313AB307A697}" sibTransId="{83F4E1C0-3F0E-4F27-9C0B-3C6D447E0A4C}"/>
    <dgm:cxn modelId="{7F204948-54BF-4A7B-9A16-A1577E910224}" type="presOf" srcId="{4442506E-C447-4FC9-AFD4-A0AE4B419783}" destId="{BFA6DB33-B638-4DD2-AF46-DDB1CD9BE3FA}" srcOrd="0" destOrd="0" presId="urn:microsoft.com/office/officeart/2005/8/layout/list1"/>
    <dgm:cxn modelId="{72E837FA-995D-48C1-9E88-A87F01EB5C06}" type="presOf" srcId="{1A31AED0-29C0-4A46-B823-605917141E72}" destId="{874FF05A-94E1-4C4E-B3DF-11B239AEEE1D}" srcOrd="0" destOrd="0" presId="urn:microsoft.com/office/officeart/2005/8/layout/list1"/>
    <dgm:cxn modelId="{7B2A0DE0-5DCD-4E0D-B314-3440B2BB9C23}" srcId="{4442506E-C447-4FC9-AFD4-A0AE4B419783}" destId="{1A31AED0-29C0-4A46-B823-605917141E72}" srcOrd="1" destOrd="0" parTransId="{0DB637CB-7F41-4FD9-B127-EC93CBB46C5F}" sibTransId="{56FC192C-913B-4426-8B84-D33051C4BDD0}"/>
    <dgm:cxn modelId="{A10A4177-4ABB-44E0-A71D-627BF501060B}" type="presOf" srcId="{2C0479A2-729D-4347-B45E-0E0217958E5D}" destId="{9EDB353B-505F-4E9F-B2F8-304112C26A23}" srcOrd="1" destOrd="0" presId="urn:microsoft.com/office/officeart/2005/8/layout/list1"/>
    <dgm:cxn modelId="{EFC8189F-0220-4845-83C4-436127B8566E}" type="presOf" srcId="{D15220EE-B1E0-4026-B11B-DF52B12A0FE3}" destId="{68165F80-577C-4391-8417-02B2D969B5E2}" srcOrd="1" destOrd="0" presId="urn:microsoft.com/office/officeart/2005/8/layout/list1"/>
    <dgm:cxn modelId="{28D2834B-8048-43B5-9315-46BFAD64FB14}" type="presOf" srcId="{D15220EE-B1E0-4026-B11B-DF52B12A0FE3}" destId="{FB9AFFB8-C956-4F4C-8AAB-30996C64D14F}" srcOrd="0" destOrd="0" presId="urn:microsoft.com/office/officeart/2005/8/layout/list1"/>
    <dgm:cxn modelId="{D8067CE2-C323-4881-AE9B-2BE800689C36}" srcId="{4442506E-C447-4FC9-AFD4-A0AE4B419783}" destId="{F9812716-8EC1-4FA6-BEF4-ABCD23538855}" srcOrd="2" destOrd="0" parTransId="{9E22E771-ED6B-4DB8-8C58-97F1331F6161}" sibTransId="{E4290F51-38A7-4BBC-BC49-B42AC8DA4F9F}"/>
    <dgm:cxn modelId="{1907B30C-78C6-4FF9-BD1A-F4F10B9F9A13}" type="presOf" srcId="{F9812716-8EC1-4FA6-BEF4-ABCD23538855}" destId="{FEBAC182-2CC7-4A3B-8BD5-39131D8F0BB0}" srcOrd="1" destOrd="0" presId="urn:microsoft.com/office/officeart/2005/8/layout/list1"/>
    <dgm:cxn modelId="{BFAB9B3F-E94A-4CD0-9DCF-EB6628AE4B65}" type="presParOf" srcId="{BFA6DB33-B638-4DD2-AF46-DDB1CD9BE3FA}" destId="{643A8C67-4469-4D0A-A92B-A60E2FDD1832}" srcOrd="0" destOrd="0" presId="urn:microsoft.com/office/officeart/2005/8/layout/list1"/>
    <dgm:cxn modelId="{83146115-6A10-4A2F-880C-DCB21F4D678A}" type="presParOf" srcId="{643A8C67-4469-4D0A-A92B-A60E2FDD1832}" destId="{FB9AFFB8-C956-4F4C-8AAB-30996C64D14F}" srcOrd="0" destOrd="0" presId="urn:microsoft.com/office/officeart/2005/8/layout/list1"/>
    <dgm:cxn modelId="{45590624-2784-4A7A-9683-E2F5CED4545B}" type="presParOf" srcId="{643A8C67-4469-4D0A-A92B-A60E2FDD1832}" destId="{68165F80-577C-4391-8417-02B2D969B5E2}" srcOrd="1" destOrd="0" presId="urn:microsoft.com/office/officeart/2005/8/layout/list1"/>
    <dgm:cxn modelId="{71F53C2A-F800-4060-8A00-2ADC81880DCC}" type="presParOf" srcId="{BFA6DB33-B638-4DD2-AF46-DDB1CD9BE3FA}" destId="{1927BB40-2569-4DF0-9906-C96B7643B94A}" srcOrd="1" destOrd="0" presId="urn:microsoft.com/office/officeart/2005/8/layout/list1"/>
    <dgm:cxn modelId="{99FE8341-9A00-4763-AA3B-A1B067EEB37F}" type="presParOf" srcId="{BFA6DB33-B638-4DD2-AF46-DDB1CD9BE3FA}" destId="{2C8DAA94-96DF-4A76-9165-B9F6218C1E43}" srcOrd="2" destOrd="0" presId="urn:microsoft.com/office/officeart/2005/8/layout/list1"/>
    <dgm:cxn modelId="{0FFD6CED-B005-46B3-85E5-F286F6FCE038}" type="presParOf" srcId="{BFA6DB33-B638-4DD2-AF46-DDB1CD9BE3FA}" destId="{C53A9262-EB31-4BB4-A131-1D6C9C5C36E3}" srcOrd="3" destOrd="0" presId="urn:microsoft.com/office/officeart/2005/8/layout/list1"/>
    <dgm:cxn modelId="{94F0CC45-EEED-499B-A86A-2FC97A801F42}" type="presParOf" srcId="{BFA6DB33-B638-4DD2-AF46-DDB1CD9BE3FA}" destId="{BBBC6EF5-52CA-40A2-BCE4-601516271C99}" srcOrd="4" destOrd="0" presId="urn:microsoft.com/office/officeart/2005/8/layout/list1"/>
    <dgm:cxn modelId="{122EB6B6-324D-48BA-B383-4A1C2959CA18}" type="presParOf" srcId="{BBBC6EF5-52CA-40A2-BCE4-601516271C99}" destId="{874FF05A-94E1-4C4E-B3DF-11B239AEEE1D}" srcOrd="0" destOrd="0" presId="urn:microsoft.com/office/officeart/2005/8/layout/list1"/>
    <dgm:cxn modelId="{382B5813-CB72-4F92-9E71-7C4AA996ADD5}" type="presParOf" srcId="{BBBC6EF5-52CA-40A2-BCE4-601516271C99}" destId="{EFDFEF1D-5E2B-4E8F-B66A-71C1773D6EBB}" srcOrd="1" destOrd="0" presId="urn:microsoft.com/office/officeart/2005/8/layout/list1"/>
    <dgm:cxn modelId="{4882BF6C-37F3-4C6F-9E17-AF034FA0C8E1}" type="presParOf" srcId="{BFA6DB33-B638-4DD2-AF46-DDB1CD9BE3FA}" destId="{857286EA-564A-4ED3-8BB0-CA2939169A4B}" srcOrd="5" destOrd="0" presId="urn:microsoft.com/office/officeart/2005/8/layout/list1"/>
    <dgm:cxn modelId="{BEB894D2-A2AD-43A2-A59A-2F21E5CC18D3}" type="presParOf" srcId="{BFA6DB33-B638-4DD2-AF46-DDB1CD9BE3FA}" destId="{1DAB6705-1C2E-4C8D-99B7-AB543D2DD3F5}" srcOrd="6" destOrd="0" presId="urn:microsoft.com/office/officeart/2005/8/layout/list1"/>
    <dgm:cxn modelId="{DACA4EAD-EBCC-4ACD-B324-D073965330C5}" type="presParOf" srcId="{BFA6DB33-B638-4DD2-AF46-DDB1CD9BE3FA}" destId="{96F827DE-4C40-4D99-ACAC-8A8B80E60DFE}" srcOrd="7" destOrd="0" presId="urn:microsoft.com/office/officeart/2005/8/layout/list1"/>
    <dgm:cxn modelId="{F9F59F50-9B17-4832-A030-BC874D76E2C5}" type="presParOf" srcId="{BFA6DB33-B638-4DD2-AF46-DDB1CD9BE3FA}" destId="{C5696F05-E000-4192-9818-39150C2134E4}" srcOrd="8" destOrd="0" presId="urn:microsoft.com/office/officeart/2005/8/layout/list1"/>
    <dgm:cxn modelId="{2DA28E1A-E604-4BCB-8193-F18291370423}" type="presParOf" srcId="{C5696F05-E000-4192-9818-39150C2134E4}" destId="{3A8EC0EA-82ED-4883-88FA-DAC90F40A1D4}" srcOrd="0" destOrd="0" presId="urn:microsoft.com/office/officeart/2005/8/layout/list1"/>
    <dgm:cxn modelId="{BDBC3BFB-2FFD-4282-B667-8DEC9064CCA0}" type="presParOf" srcId="{C5696F05-E000-4192-9818-39150C2134E4}" destId="{FEBAC182-2CC7-4A3B-8BD5-39131D8F0BB0}" srcOrd="1" destOrd="0" presId="urn:microsoft.com/office/officeart/2005/8/layout/list1"/>
    <dgm:cxn modelId="{1A663397-9464-4F02-9BE8-4AF2907D839A}" type="presParOf" srcId="{BFA6DB33-B638-4DD2-AF46-DDB1CD9BE3FA}" destId="{A30E36A3-E9C8-477C-87D4-F30B98329723}" srcOrd="9" destOrd="0" presId="urn:microsoft.com/office/officeart/2005/8/layout/list1"/>
    <dgm:cxn modelId="{6483A84B-4C3F-4124-9AAC-F1C009921FB1}" type="presParOf" srcId="{BFA6DB33-B638-4DD2-AF46-DDB1CD9BE3FA}" destId="{27ADECFC-AA42-4E8A-B8FA-D8B8E972145E}" srcOrd="10" destOrd="0" presId="urn:microsoft.com/office/officeart/2005/8/layout/list1"/>
    <dgm:cxn modelId="{14ED1993-D50D-407F-9267-A283022310A7}" type="presParOf" srcId="{BFA6DB33-B638-4DD2-AF46-DDB1CD9BE3FA}" destId="{10CD5BED-6361-480D-8D43-3E25700909E9}" srcOrd="11" destOrd="0" presId="urn:microsoft.com/office/officeart/2005/8/layout/list1"/>
    <dgm:cxn modelId="{AC05565C-BF7F-4762-B25C-9AEEAB6080E8}" type="presParOf" srcId="{BFA6DB33-B638-4DD2-AF46-DDB1CD9BE3FA}" destId="{803299FC-63AA-48D1-A6D4-23A017F7E4B1}" srcOrd="12" destOrd="0" presId="urn:microsoft.com/office/officeart/2005/8/layout/list1"/>
    <dgm:cxn modelId="{53231788-DDA0-472F-9AF5-A4A350248D86}" type="presParOf" srcId="{803299FC-63AA-48D1-A6D4-23A017F7E4B1}" destId="{F9FA892D-DE64-4C78-9A11-4F798E54B46F}" srcOrd="0" destOrd="0" presId="urn:microsoft.com/office/officeart/2005/8/layout/list1"/>
    <dgm:cxn modelId="{3D3A5AE7-50E0-41EC-A9F7-D1F14412D3DC}" type="presParOf" srcId="{803299FC-63AA-48D1-A6D4-23A017F7E4B1}" destId="{9EDB353B-505F-4E9F-B2F8-304112C26A23}" srcOrd="1" destOrd="0" presId="urn:microsoft.com/office/officeart/2005/8/layout/list1"/>
    <dgm:cxn modelId="{F7BBFEC8-041F-4CF8-BB1B-F71C976B7668}" type="presParOf" srcId="{BFA6DB33-B638-4DD2-AF46-DDB1CD9BE3FA}" destId="{7E4D9A20-F77E-40D4-9CEC-74C9A2B46E3A}" srcOrd="13" destOrd="0" presId="urn:microsoft.com/office/officeart/2005/8/layout/list1"/>
    <dgm:cxn modelId="{8E9A9281-3AE3-4AB9-9EDD-2549B701BA40}" type="presParOf" srcId="{BFA6DB33-B638-4DD2-AF46-DDB1CD9BE3FA}" destId="{1308B9CB-2EC6-4785-A99B-4C83359D8CA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BF700-6344-493C-AC3B-9D22C08ED730}">
      <dsp:nvSpPr>
        <dsp:cNvPr id="0" name=""/>
        <dsp:cNvSpPr/>
      </dsp:nvSpPr>
      <dsp:spPr>
        <a:xfrm>
          <a:off x="2299" y="438698"/>
          <a:ext cx="1824415" cy="10946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Genetische Aspekte </a:t>
          </a:r>
          <a:endParaRPr lang="de-DE" sz="1600" b="0" kern="1200" dirty="0"/>
        </a:p>
      </dsp:txBody>
      <dsp:txXfrm>
        <a:off x="2299" y="438698"/>
        <a:ext cx="1824415" cy="1094649"/>
      </dsp:txXfrm>
    </dsp:sp>
    <dsp:sp modelId="{BCDC9FAA-9B63-4EED-BB07-B2FA1503EBA2}">
      <dsp:nvSpPr>
        <dsp:cNvPr id="0" name=""/>
        <dsp:cNvSpPr/>
      </dsp:nvSpPr>
      <dsp:spPr>
        <a:xfrm>
          <a:off x="2009157" y="438698"/>
          <a:ext cx="1824415" cy="1094649"/>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Umgebungs-bedingte Aspekte </a:t>
          </a:r>
          <a:endParaRPr lang="de-DE" sz="1600" b="0" kern="1200" dirty="0"/>
        </a:p>
      </dsp:txBody>
      <dsp:txXfrm>
        <a:off x="2009157" y="438698"/>
        <a:ext cx="1824415" cy="1094649"/>
      </dsp:txXfrm>
    </dsp:sp>
    <dsp:sp modelId="{098DA181-1D49-455F-8CBF-D0C451C94765}">
      <dsp:nvSpPr>
        <dsp:cNvPr id="0" name=""/>
        <dsp:cNvSpPr/>
      </dsp:nvSpPr>
      <dsp:spPr>
        <a:xfrm>
          <a:off x="4016014" y="438698"/>
          <a:ext cx="1824415" cy="10946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Kulturelle </a:t>
          </a:r>
          <a:br>
            <a:rPr lang="de-DE" sz="1600" b="0" kern="1200" dirty="0" smtClean="0"/>
          </a:br>
          <a:r>
            <a:rPr lang="de-DE" sz="1600" b="0" kern="1200" dirty="0" smtClean="0"/>
            <a:t>Aspekte</a:t>
          </a:r>
          <a:endParaRPr lang="de-DE" sz="1600" b="0" kern="1200" dirty="0"/>
        </a:p>
      </dsp:txBody>
      <dsp:txXfrm>
        <a:off x="4016014" y="438698"/>
        <a:ext cx="1824415" cy="1094649"/>
      </dsp:txXfrm>
    </dsp:sp>
    <dsp:sp modelId="{EE357351-B66D-4EC4-ACA2-37841AA44CBC}">
      <dsp:nvSpPr>
        <dsp:cNvPr id="0" name=""/>
        <dsp:cNvSpPr/>
      </dsp:nvSpPr>
      <dsp:spPr>
        <a:xfrm>
          <a:off x="6022872" y="438698"/>
          <a:ext cx="1824415" cy="1094649"/>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Situative </a:t>
          </a:r>
          <a:br>
            <a:rPr lang="de-DE" sz="1600" b="0" kern="1200" dirty="0" smtClean="0"/>
          </a:br>
          <a:r>
            <a:rPr lang="de-DE" sz="1600" b="0" kern="1200" dirty="0" smtClean="0"/>
            <a:t>Faktoren </a:t>
          </a:r>
          <a:endParaRPr lang="de-DE" sz="1600" b="0" kern="1200" dirty="0"/>
        </a:p>
      </dsp:txBody>
      <dsp:txXfrm>
        <a:off x="6022872" y="438698"/>
        <a:ext cx="1824415" cy="1094649"/>
      </dsp:txXfrm>
    </dsp:sp>
    <dsp:sp modelId="{6FBBB895-9451-4BDC-9E2C-B0B85F0B409A}">
      <dsp:nvSpPr>
        <dsp:cNvPr id="0" name=""/>
        <dsp:cNvSpPr/>
      </dsp:nvSpPr>
      <dsp:spPr>
        <a:xfrm>
          <a:off x="1005728" y="1715789"/>
          <a:ext cx="1824415" cy="10946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Alter</a:t>
          </a:r>
          <a:endParaRPr lang="de-DE" sz="1600" b="0" kern="1200" dirty="0"/>
        </a:p>
      </dsp:txBody>
      <dsp:txXfrm>
        <a:off x="1005728" y="1715789"/>
        <a:ext cx="1824415" cy="1094649"/>
      </dsp:txXfrm>
    </dsp:sp>
    <dsp:sp modelId="{5B9B5528-5E09-4764-A7C3-37550AEFACF2}">
      <dsp:nvSpPr>
        <dsp:cNvPr id="0" name=""/>
        <dsp:cNvSpPr/>
      </dsp:nvSpPr>
      <dsp:spPr>
        <a:xfrm>
          <a:off x="3012586" y="1715789"/>
          <a:ext cx="1824415" cy="1094649"/>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Geschlecht</a:t>
          </a:r>
          <a:endParaRPr lang="de-DE" sz="1600" b="0" kern="1200" dirty="0"/>
        </a:p>
      </dsp:txBody>
      <dsp:txXfrm>
        <a:off x="3012586" y="1715789"/>
        <a:ext cx="1824415" cy="1094649"/>
      </dsp:txXfrm>
    </dsp:sp>
    <dsp:sp modelId="{879AA52B-2775-4788-9D94-83635F1825AC}">
      <dsp:nvSpPr>
        <dsp:cNvPr id="0" name=""/>
        <dsp:cNvSpPr/>
      </dsp:nvSpPr>
      <dsp:spPr>
        <a:xfrm>
          <a:off x="5019443" y="1715789"/>
          <a:ext cx="1824415" cy="1094649"/>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Arbeitszeit</a:t>
          </a:r>
          <a:endParaRPr lang="de-DE" sz="1600" b="0" kern="1200" dirty="0"/>
        </a:p>
      </dsp:txBody>
      <dsp:txXfrm>
        <a:off x="5019443" y="1715789"/>
        <a:ext cx="1824415" cy="10946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BF700-6344-493C-AC3B-9D22C08ED730}">
      <dsp:nvSpPr>
        <dsp:cNvPr id="0" name=""/>
        <dsp:cNvSpPr/>
      </dsp:nvSpPr>
      <dsp:spPr>
        <a:xfrm>
          <a:off x="392769" y="708"/>
          <a:ext cx="1794651" cy="9690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Vorausgehende Schlafmenge</a:t>
          </a:r>
        </a:p>
      </dsp:txBody>
      <dsp:txXfrm>
        <a:off x="392769" y="708"/>
        <a:ext cx="1794651" cy="969075"/>
      </dsp:txXfrm>
    </dsp:sp>
    <dsp:sp modelId="{BCDC9FAA-9B63-4EED-BB07-B2FA1503EBA2}">
      <dsp:nvSpPr>
        <dsp:cNvPr id="0" name=""/>
        <dsp:cNvSpPr/>
      </dsp:nvSpPr>
      <dsp:spPr>
        <a:xfrm>
          <a:off x="2351116" y="708"/>
          <a:ext cx="1794651" cy="9690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Schlafstörungen</a:t>
          </a:r>
          <a:endParaRPr lang="de-DE" sz="1600" b="0" kern="1200" dirty="0">
            <a:solidFill>
              <a:schemeClr val="bg1"/>
            </a:solidFill>
          </a:endParaRPr>
        </a:p>
      </dsp:txBody>
      <dsp:txXfrm>
        <a:off x="2351116" y="708"/>
        <a:ext cx="1794651" cy="969075"/>
      </dsp:txXfrm>
    </dsp:sp>
    <dsp:sp modelId="{098DA181-1D49-455F-8CBF-D0C451C94765}">
      <dsp:nvSpPr>
        <dsp:cNvPr id="0" name=""/>
        <dsp:cNvSpPr/>
      </dsp:nvSpPr>
      <dsp:spPr>
        <a:xfrm>
          <a:off x="4309463" y="708"/>
          <a:ext cx="1794651" cy="9690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Medikamente</a:t>
          </a:r>
        </a:p>
      </dsp:txBody>
      <dsp:txXfrm>
        <a:off x="4309463" y="708"/>
        <a:ext cx="1794651" cy="969075"/>
      </dsp:txXfrm>
    </dsp:sp>
    <dsp:sp modelId="{EE357351-B66D-4EC4-ACA2-37841AA44CBC}">
      <dsp:nvSpPr>
        <dsp:cNvPr id="0" name=""/>
        <dsp:cNvSpPr/>
      </dsp:nvSpPr>
      <dsp:spPr>
        <a:xfrm>
          <a:off x="6267810" y="708"/>
          <a:ext cx="1794651" cy="969075"/>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Zurückgelegte Kilometer</a:t>
          </a:r>
        </a:p>
      </dsp:txBody>
      <dsp:txXfrm>
        <a:off x="6267810" y="708"/>
        <a:ext cx="1794651" cy="969075"/>
      </dsp:txXfrm>
    </dsp:sp>
    <dsp:sp modelId="{6FBBB895-9451-4BDC-9E2C-B0B85F0B409A}">
      <dsp:nvSpPr>
        <dsp:cNvPr id="0" name=""/>
        <dsp:cNvSpPr/>
      </dsp:nvSpPr>
      <dsp:spPr>
        <a:xfrm>
          <a:off x="392769" y="1133480"/>
          <a:ext cx="1794651" cy="969075"/>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Alter</a:t>
          </a:r>
        </a:p>
      </dsp:txBody>
      <dsp:txXfrm>
        <a:off x="392769" y="1133480"/>
        <a:ext cx="1794651" cy="969075"/>
      </dsp:txXfrm>
    </dsp:sp>
    <dsp:sp modelId="{5B9B5528-5E09-4764-A7C3-37550AEFACF2}">
      <dsp:nvSpPr>
        <dsp:cNvPr id="0" name=""/>
        <dsp:cNvSpPr/>
      </dsp:nvSpPr>
      <dsp:spPr>
        <a:xfrm>
          <a:off x="2351116" y="1133480"/>
          <a:ext cx="1794651" cy="96907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Geschlecht</a:t>
          </a:r>
        </a:p>
      </dsp:txBody>
      <dsp:txXfrm>
        <a:off x="2351116" y="1133480"/>
        <a:ext cx="1794651" cy="969075"/>
      </dsp:txXfrm>
    </dsp:sp>
    <dsp:sp modelId="{879AA52B-2775-4788-9D94-83635F1825AC}">
      <dsp:nvSpPr>
        <dsp:cNvPr id="0" name=""/>
        <dsp:cNvSpPr/>
      </dsp:nvSpPr>
      <dsp:spPr>
        <a:xfrm>
          <a:off x="4309463" y="1133480"/>
          <a:ext cx="1794651" cy="9690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Fahrsituation</a:t>
          </a:r>
        </a:p>
      </dsp:txBody>
      <dsp:txXfrm>
        <a:off x="4309463" y="1133480"/>
        <a:ext cx="1794651" cy="969075"/>
      </dsp:txXfrm>
    </dsp:sp>
    <dsp:sp modelId="{F3C53E7F-8C71-4896-82B3-1AB639834E01}">
      <dsp:nvSpPr>
        <dsp:cNvPr id="0" name=""/>
        <dsp:cNvSpPr/>
      </dsp:nvSpPr>
      <dsp:spPr>
        <a:xfrm>
          <a:off x="6267810" y="1133480"/>
          <a:ext cx="1794651" cy="9690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t>Straßenart</a:t>
          </a:r>
        </a:p>
      </dsp:txBody>
      <dsp:txXfrm>
        <a:off x="6267810" y="1133480"/>
        <a:ext cx="1794651" cy="969075"/>
      </dsp:txXfrm>
    </dsp:sp>
    <dsp:sp modelId="{209B3C61-0791-477A-BBB1-BC23EEBF28CB}">
      <dsp:nvSpPr>
        <dsp:cNvPr id="0" name=""/>
        <dsp:cNvSpPr/>
      </dsp:nvSpPr>
      <dsp:spPr>
        <a:xfrm>
          <a:off x="1608475" y="2266251"/>
          <a:ext cx="1636962" cy="982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Wochentag</a:t>
          </a:r>
          <a:endParaRPr lang="de-DE" sz="1600" kern="1200" dirty="0"/>
        </a:p>
      </dsp:txBody>
      <dsp:txXfrm>
        <a:off x="1608475" y="2266251"/>
        <a:ext cx="1636962" cy="982177"/>
      </dsp:txXfrm>
    </dsp:sp>
    <dsp:sp modelId="{A5F0325E-A8AB-40E4-8519-1201F7AAC809}">
      <dsp:nvSpPr>
        <dsp:cNvPr id="0" name=""/>
        <dsp:cNvSpPr/>
      </dsp:nvSpPr>
      <dsp:spPr>
        <a:xfrm>
          <a:off x="3409134" y="2266960"/>
          <a:ext cx="1636962" cy="982177"/>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Körperliche Erkrankungen</a:t>
          </a:r>
          <a:endParaRPr lang="de-DE" sz="1600" kern="1200" dirty="0"/>
        </a:p>
      </dsp:txBody>
      <dsp:txXfrm>
        <a:off x="3409134" y="2266960"/>
        <a:ext cx="1636962" cy="982177"/>
      </dsp:txXfrm>
    </dsp:sp>
    <dsp:sp modelId="{B8E851F5-366D-41C9-8FAC-52CD04241576}">
      <dsp:nvSpPr>
        <dsp:cNvPr id="0" name=""/>
        <dsp:cNvSpPr/>
      </dsp:nvSpPr>
      <dsp:spPr>
        <a:xfrm>
          <a:off x="5209792" y="2266251"/>
          <a:ext cx="1636962" cy="982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Zeitpunkt</a:t>
          </a:r>
          <a:endParaRPr lang="de-DE" sz="1600" kern="1200" dirty="0"/>
        </a:p>
      </dsp:txBody>
      <dsp:txXfrm>
        <a:off x="5209792" y="2266251"/>
        <a:ext cx="1636962" cy="9821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BF883-98F9-974A-BFE3-ABA43B8A3527}">
      <dsp:nvSpPr>
        <dsp:cNvPr id="0" name=""/>
        <dsp:cNvSpPr/>
      </dsp:nvSpPr>
      <dsp:spPr>
        <a:xfrm>
          <a:off x="5046026" y="2908976"/>
          <a:ext cx="885019" cy="302636"/>
        </a:xfrm>
        <a:custGeom>
          <a:avLst/>
          <a:gdLst/>
          <a:ahLst/>
          <a:cxnLst/>
          <a:rect l="0" t="0" r="0" b="0"/>
          <a:pathLst>
            <a:path>
              <a:moveTo>
                <a:pt x="885019" y="0"/>
              </a:moveTo>
              <a:lnTo>
                <a:pt x="885019" y="206479"/>
              </a:lnTo>
              <a:lnTo>
                <a:pt x="0" y="206479"/>
              </a:lnTo>
              <a:lnTo>
                <a:pt x="0" y="30263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EDE8E36-D2F4-264F-A5C9-0BB836DAB5A1}">
      <dsp:nvSpPr>
        <dsp:cNvPr id="0" name=""/>
        <dsp:cNvSpPr/>
      </dsp:nvSpPr>
      <dsp:spPr>
        <a:xfrm>
          <a:off x="5028049" y="1956585"/>
          <a:ext cx="902997" cy="293276"/>
        </a:xfrm>
        <a:custGeom>
          <a:avLst/>
          <a:gdLst/>
          <a:ahLst/>
          <a:cxnLst/>
          <a:rect l="0" t="0" r="0" b="0"/>
          <a:pathLst>
            <a:path>
              <a:moveTo>
                <a:pt x="0" y="0"/>
              </a:moveTo>
              <a:lnTo>
                <a:pt x="0" y="197119"/>
              </a:lnTo>
              <a:lnTo>
                <a:pt x="902997" y="197119"/>
              </a:lnTo>
              <a:lnTo>
                <a:pt x="902997" y="29327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62194AC-933F-6245-AD7F-95186C00343C}">
      <dsp:nvSpPr>
        <dsp:cNvPr id="0" name=""/>
        <dsp:cNvSpPr/>
      </dsp:nvSpPr>
      <dsp:spPr>
        <a:xfrm>
          <a:off x="3837827" y="659872"/>
          <a:ext cx="1190221" cy="310479"/>
        </a:xfrm>
        <a:custGeom>
          <a:avLst/>
          <a:gdLst/>
          <a:ahLst/>
          <a:cxnLst/>
          <a:rect l="0" t="0" r="0" b="0"/>
          <a:pathLst>
            <a:path>
              <a:moveTo>
                <a:pt x="0" y="0"/>
              </a:moveTo>
              <a:lnTo>
                <a:pt x="0" y="214322"/>
              </a:lnTo>
              <a:lnTo>
                <a:pt x="1190221" y="214322"/>
              </a:lnTo>
              <a:lnTo>
                <a:pt x="1190221" y="31047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0D1D005-93E8-E248-93F1-07AECEE3F344}">
      <dsp:nvSpPr>
        <dsp:cNvPr id="0" name=""/>
        <dsp:cNvSpPr/>
      </dsp:nvSpPr>
      <dsp:spPr>
        <a:xfrm>
          <a:off x="2469462" y="659872"/>
          <a:ext cx="1368364" cy="310485"/>
        </a:xfrm>
        <a:custGeom>
          <a:avLst/>
          <a:gdLst/>
          <a:ahLst/>
          <a:cxnLst/>
          <a:rect l="0" t="0" r="0" b="0"/>
          <a:pathLst>
            <a:path>
              <a:moveTo>
                <a:pt x="1368364" y="0"/>
              </a:moveTo>
              <a:lnTo>
                <a:pt x="1368364" y="214329"/>
              </a:lnTo>
              <a:lnTo>
                <a:pt x="0" y="214329"/>
              </a:lnTo>
              <a:lnTo>
                <a:pt x="0" y="310485"/>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899CAA-A925-384E-9DB6-68FD6FD4BE51}">
      <dsp:nvSpPr>
        <dsp:cNvPr id="0" name=""/>
        <dsp:cNvSpPr/>
      </dsp:nvSpPr>
      <dsp:spPr>
        <a:xfrm>
          <a:off x="2929800" y="758"/>
          <a:ext cx="1816052" cy="65911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17528EF-F322-634E-B051-D180EA5C4972}">
      <dsp:nvSpPr>
        <dsp:cNvPr id="0" name=""/>
        <dsp:cNvSpPr/>
      </dsp:nvSpPr>
      <dsp:spPr>
        <a:xfrm>
          <a:off x="3045131" y="110322"/>
          <a:ext cx="1816052" cy="65911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Studienpopulation</a:t>
          </a:r>
        </a:p>
        <a:p>
          <a:pPr lvl="0" algn="ctr" defTabSz="533400">
            <a:lnSpc>
              <a:spcPct val="90000"/>
            </a:lnSpc>
            <a:spcBef>
              <a:spcPct val="0"/>
            </a:spcBef>
            <a:spcAft>
              <a:spcPct val="35000"/>
            </a:spcAft>
          </a:pPr>
          <a:r>
            <a:rPr lang="de-DE" sz="1200" b="1" kern="1200" dirty="0" smtClean="0"/>
            <a:t>18-79 Jahre </a:t>
          </a:r>
          <a:endParaRPr lang="de-DE" sz="1200" b="1" kern="1200" dirty="0"/>
        </a:p>
      </dsp:txBody>
      <dsp:txXfrm>
        <a:off x="3064436" y="129627"/>
        <a:ext cx="1777442" cy="620504"/>
      </dsp:txXfrm>
    </dsp:sp>
    <dsp:sp modelId="{A3AAEF17-61D4-0840-9521-BA58834D0359}">
      <dsp:nvSpPr>
        <dsp:cNvPr id="0" name=""/>
        <dsp:cNvSpPr/>
      </dsp:nvSpPr>
      <dsp:spPr>
        <a:xfrm>
          <a:off x="1385053" y="970358"/>
          <a:ext cx="2168819" cy="9445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C23CF79-3EE1-E141-801E-FBBCB813A8C4}">
      <dsp:nvSpPr>
        <dsp:cNvPr id="0" name=""/>
        <dsp:cNvSpPr/>
      </dsp:nvSpPr>
      <dsp:spPr>
        <a:xfrm>
          <a:off x="1500383" y="1079922"/>
          <a:ext cx="2168819" cy="9445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ESS und/oder DSS</a:t>
          </a:r>
        </a:p>
        <a:p>
          <a:pPr lvl="0" algn="ctr" defTabSz="533400">
            <a:lnSpc>
              <a:spcPct val="90000"/>
            </a:lnSpc>
            <a:spcBef>
              <a:spcPct val="0"/>
            </a:spcBef>
            <a:spcAft>
              <a:spcPct val="35000"/>
            </a:spcAft>
          </a:pPr>
          <a:r>
            <a:rPr lang="de-DE" sz="1200" kern="1200" dirty="0" smtClean="0"/>
            <a:t>(&lt; 3-mal/Woche) </a:t>
          </a:r>
          <a:r>
            <a:rPr lang="de-DE" sz="1200" b="1" kern="1200" dirty="0" smtClean="0"/>
            <a:t>69,7 %</a:t>
          </a:r>
          <a:endParaRPr lang="de-DE" sz="1200" b="1" kern="1200" dirty="0"/>
        </a:p>
      </dsp:txBody>
      <dsp:txXfrm>
        <a:off x="1528048" y="1107587"/>
        <a:ext cx="2113489" cy="889207"/>
      </dsp:txXfrm>
    </dsp:sp>
    <dsp:sp modelId="{599E7A7A-CF71-EC48-80C3-2C906DF35A1A}">
      <dsp:nvSpPr>
        <dsp:cNvPr id="0" name=""/>
        <dsp:cNvSpPr/>
      </dsp:nvSpPr>
      <dsp:spPr>
        <a:xfrm>
          <a:off x="3900610" y="970352"/>
          <a:ext cx="2254877" cy="986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433C038-1B01-904B-940E-B375E6D8EB97}">
      <dsp:nvSpPr>
        <dsp:cNvPr id="0" name=""/>
        <dsp:cNvSpPr/>
      </dsp:nvSpPr>
      <dsp:spPr>
        <a:xfrm>
          <a:off x="4015940" y="1079916"/>
          <a:ext cx="2254877" cy="986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ESS und/oder DSS</a:t>
          </a:r>
        </a:p>
        <a:p>
          <a:pPr lvl="0" algn="ctr" defTabSz="533400">
            <a:lnSpc>
              <a:spcPct val="90000"/>
            </a:lnSpc>
            <a:spcBef>
              <a:spcPct val="0"/>
            </a:spcBef>
            <a:spcAft>
              <a:spcPct val="35000"/>
            </a:spcAft>
          </a:pPr>
          <a:r>
            <a:rPr lang="de-DE" sz="1200" kern="1200" dirty="0" smtClean="0"/>
            <a:t>(&gt;= 3-mal/Woche) </a:t>
          </a:r>
          <a:r>
            <a:rPr lang="de-DE" sz="1200" b="1" kern="1200" dirty="0" smtClean="0"/>
            <a:t>30,3 %</a:t>
          </a:r>
          <a:endParaRPr lang="de-DE" sz="1200" b="1" kern="1200" dirty="0"/>
        </a:p>
      </dsp:txBody>
      <dsp:txXfrm>
        <a:off x="4044826" y="1108802"/>
        <a:ext cx="2197105" cy="928461"/>
      </dsp:txXfrm>
    </dsp:sp>
    <dsp:sp modelId="{A3288023-292E-FD45-817D-84E6BF9DA03D}">
      <dsp:nvSpPr>
        <dsp:cNvPr id="0" name=""/>
        <dsp:cNvSpPr/>
      </dsp:nvSpPr>
      <dsp:spPr>
        <a:xfrm>
          <a:off x="4664622" y="2249861"/>
          <a:ext cx="2532847" cy="65911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FCADC1F-A9E4-E843-A904-4F2691023143}">
      <dsp:nvSpPr>
        <dsp:cNvPr id="0" name=""/>
        <dsp:cNvSpPr/>
      </dsp:nvSpPr>
      <dsp:spPr>
        <a:xfrm>
          <a:off x="4779953" y="2359425"/>
          <a:ext cx="2532847" cy="65911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 Schlechte Schlafqualität</a:t>
          </a:r>
        </a:p>
        <a:p>
          <a:pPr lvl="0" algn="ctr" defTabSz="533400">
            <a:lnSpc>
              <a:spcPct val="90000"/>
            </a:lnSpc>
            <a:spcBef>
              <a:spcPct val="0"/>
            </a:spcBef>
            <a:spcAft>
              <a:spcPct val="35000"/>
            </a:spcAft>
          </a:pPr>
          <a:r>
            <a:rPr lang="de-DE" sz="1200" b="1" kern="1200" dirty="0" smtClean="0"/>
            <a:t>21,9 %</a:t>
          </a:r>
          <a:endParaRPr lang="de-DE" sz="1200" b="1" kern="1200" dirty="0"/>
        </a:p>
      </dsp:txBody>
      <dsp:txXfrm>
        <a:off x="4799258" y="2378730"/>
        <a:ext cx="2494237" cy="620504"/>
      </dsp:txXfrm>
    </dsp:sp>
    <dsp:sp modelId="{C7519D69-077F-2742-9CF1-88A69CFFE432}">
      <dsp:nvSpPr>
        <dsp:cNvPr id="0" name=""/>
        <dsp:cNvSpPr/>
      </dsp:nvSpPr>
      <dsp:spPr>
        <a:xfrm>
          <a:off x="2628228" y="3211612"/>
          <a:ext cx="4835596" cy="6493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E57EF5C-757B-704B-AD3F-E557DE2CCFBA}">
      <dsp:nvSpPr>
        <dsp:cNvPr id="0" name=""/>
        <dsp:cNvSpPr/>
      </dsp:nvSpPr>
      <dsp:spPr>
        <a:xfrm>
          <a:off x="2743559" y="3321176"/>
          <a:ext cx="4835596" cy="6493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 Tagesbeeinträchtigung </a:t>
          </a:r>
          <a:r>
            <a:rPr lang="de-DE" sz="1200" b="0" kern="1200" dirty="0" smtClean="0"/>
            <a:t>(müde und/oder erschöpft)</a:t>
          </a:r>
        </a:p>
        <a:p>
          <a:pPr lvl="0" algn="ctr" defTabSz="533400">
            <a:lnSpc>
              <a:spcPct val="90000"/>
            </a:lnSpc>
            <a:spcBef>
              <a:spcPct val="0"/>
            </a:spcBef>
            <a:spcAft>
              <a:spcPct val="35000"/>
            </a:spcAft>
          </a:pPr>
          <a:r>
            <a:rPr lang="de-DE" sz="1200" b="1" kern="1200" dirty="0" smtClean="0"/>
            <a:t>5,7 % </a:t>
          </a:r>
          <a:r>
            <a:rPr lang="de-DE" sz="1200" b="0" kern="1200" dirty="0" smtClean="0"/>
            <a:t>Screening-Diagnose Insomnie</a:t>
          </a:r>
        </a:p>
      </dsp:txBody>
      <dsp:txXfrm>
        <a:off x="2762577" y="3340194"/>
        <a:ext cx="4797560" cy="6112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BF700-6344-493C-AC3B-9D22C08ED730}">
      <dsp:nvSpPr>
        <dsp:cNvPr id="0" name=""/>
        <dsp:cNvSpPr/>
      </dsp:nvSpPr>
      <dsp:spPr>
        <a:xfrm>
          <a:off x="89636" y="421"/>
          <a:ext cx="2011689" cy="10862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smtClean="0"/>
            <a:t>Schichtarbeit</a:t>
          </a:r>
          <a:endParaRPr lang="de-DE" sz="1600" b="0" kern="1200" dirty="0">
            <a:solidFill>
              <a:schemeClr val="bg1"/>
            </a:solidFill>
          </a:endParaRPr>
        </a:p>
      </dsp:txBody>
      <dsp:txXfrm>
        <a:off x="89636" y="421"/>
        <a:ext cx="2011689" cy="1086271"/>
      </dsp:txXfrm>
    </dsp:sp>
    <dsp:sp modelId="{BCDC9FAA-9B63-4EED-BB07-B2FA1503EBA2}">
      <dsp:nvSpPr>
        <dsp:cNvPr id="0" name=""/>
        <dsp:cNvSpPr/>
      </dsp:nvSpPr>
      <dsp:spPr>
        <a:xfrm>
          <a:off x="2284818" y="421"/>
          <a:ext cx="2011689" cy="108627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Weibliches Geschlecht</a:t>
          </a:r>
          <a:endParaRPr lang="de-DE" sz="1600" b="1" kern="1200" dirty="0">
            <a:solidFill>
              <a:schemeClr val="bg1"/>
            </a:solidFill>
          </a:endParaRPr>
        </a:p>
      </dsp:txBody>
      <dsp:txXfrm>
        <a:off x="2284818" y="421"/>
        <a:ext cx="2011689" cy="1086271"/>
      </dsp:txXfrm>
    </dsp:sp>
    <dsp:sp modelId="{098DA181-1D49-455F-8CBF-D0C451C94765}">
      <dsp:nvSpPr>
        <dsp:cNvPr id="0" name=""/>
        <dsp:cNvSpPr/>
      </dsp:nvSpPr>
      <dsp:spPr>
        <a:xfrm>
          <a:off x="4480000" y="421"/>
          <a:ext cx="2011689" cy="108627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Psychische Störungen</a:t>
          </a:r>
          <a:endParaRPr lang="de-DE" sz="1600" b="0" kern="1200" dirty="0">
            <a:solidFill>
              <a:schemeClr val="bg1"/>
            </a:solidFill>
          </a:endParaRPr>
        </a:p>
      </dsp:txBody>
      <dsp:txXfrm>
        <a:off x="4480000" y="421"/>
        <a:ext cx="2011689" cy="1086271"/>
      </dsp:txXfrm>
    </dsp:sp>
    <dsp:sp modelId="{EE357351-B66D-4EC4-ACA2-37841AA44CBC}">
      <dsp:nvSpPr>
        <dsp:cNvPr id="0" name=""/>
        <dsp:cNvSpPr/>
      </dsp:nvSpPr>
      <dsp:spPr>
        <a:xfrm>
          <a:off x="89636" y="1270185"/>
          <a:ext cx="2011689" cy="108627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Fehlende Schlafhygiene</a:t>
          </a:r>
          <a:endParaRPr lang="de-DE" sz="1600" b="1" kern="1200" dirty="0">
            <a:solidFill>
              <a:schemeClr val="bg1"/>
            </a:solidFill>
          </a:endParaRPr>
        </a:p>
      </dsp:txBody>
      <dsp:txXfrm>
        <a:off x="89636" y="1270185"/>
        <a:ext cx="2011689" cy="1086271"/>
      </dsp:txXfrm>
    </dsp:sp>
    <dsp:sp modelId="{6FBBB895-9451-4BDC-9E2C-B0B85F0B409A}">
      <dsp:nvSpPr>
        <dsp:cNvPr id="0" name=""/>
        <dsp:cNvSpPr/>
      </dsp:nvSpPr>
      <dsp:spPr>
        <a:xfrm>
          <a:off x="2284818" y="1270185"/>
          <a:ext cx="2011689" cy="108627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Körperliche Erkrankungen</a:t>
          </a:r>
          <a:endParaRPr lang="de-DE" sz="1600" b="1" kern="1200" dirty="0">
            <a:solidFill>
              <a:schemeClr val="bg1"/>
            </a:solidFill>
          </a:endParaRPr>
        </a:p>
      </dsp:txBody>
      <dsp:txXfrm>
        <a:off x="2284818" y="1270185"/>
        <a:ext cx="2011689" cy="1086271"/>
      </dsp:txXfrm>
    </dsp:sp>
    <dsp:sp modelId="{5B9B5528-5E09-4764-A7C3-37550AEFACF2}">
      <dsp:nvSpPr>
        <dsp:cNvPr id="0" name=""/>
        <dsp:cNvSpPr/>
      </dsp:nvSpPr>
      <dsp:spPr>
        <a:xfrm>
          <a:off x="4480000" y="1270185"/>
          <a:ext cx="2011689" cy="108627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Arbeits- und Partnerlosigkeit  </a:t>
          </a:r>
          <a:endParaRPr lang="de-DE" sz="1600" b="1" kern="1200" dirty="0">
            <a:solidFill>
              <a:schemeClr val="bg1"/>
            </a:solidFill>
          </a:endParaRPr>
        </a:p>
      </dsp:txBody>
      <dsp:txXfrm>
        <a:off x="4480000" y="1270185"/>
        <a:ext cx="2011689" cy="10862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BF700-6344-493C-AC3B-9D22C08ED730}">
      <dsp:nvSpPr>
        <dsp:cNvPr id="0" name=""/>
        <dsp:cNvSpPr/>
      </dsp:nvSpPr>
      <dsp:spPr>
        <a:xfrm>
          <a:off x="1078" y="455991"/>
          <a:ext cx="2005900" cy="10831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Tagesmüdigkeit</a:t>
          </a:r>
          <a:endParaRPr lang="de-DE" sz="1600" b="0" kern="1200" dirty="0">
            <a:solidFill>
              <a:schemeClr val="bg1"/>
            </a:solidFill>
          </a:endParaRPr>
        </a:p>
      </dsp:txBody>
      <dsp:txXfrm>
        <a:off x="1078" y="455991"/>
        <a:ext cx="2005900" cy="1083145"/>
      </dsp:txXfrm>
    </dsp:sp>
    <dsp:sp modelId="{BCDC9FAA-9B63-4EED-BB07-B2FA1503EBA2}">
      <dsp:nvSpPr>
        <dsp:cNvPr id="0" name=""/>
        <dsp:cNvSpPr/>
      </dsp:nvSpPr>
      <dsp:spPr>
        <a:xfrm>
          <a:off x="2189944" y="455991"/>
          <a:ext cx="2005900" cy="108314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Konzentrations-schwäche</a:t>
          </a:r>
          <a:endParaRPr lang="de-DE" sz="1600" b="0" kern="1200" dirty="0">
            <a:solidFill>
              <a:schemeClr val="bg1"/>
            </a:solidFill>
          </a:endParaRPr>
        </a:p>
      </dsp:txBody>
      <dsp:txXfrm>
        <a:off x="2189944" y="455991"/>
        <a:ext cx="2005900" cy="1083145"/>
      </dsp:txXfrm>
    </dsp:sp>
    <dsp:sp modelId="{098DA181-1D49-455F-8CBF-D0C451C94765}">
      <dsp:nvSpPr>
        <dsp:cNvPr id="0" name=""/>
        <dsp:cNvSpPr/>
      </dsp:nvSpPr>
      <dsp:spPr>
        <a:xfrm>
          <a:off x="4378810" y="455991"/>
          <a:ext cx="2005900" cy="10831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Erhöhtes </a:t>
          </a:r>
        </a:p>
        <a:p>
          <a:pPr lvl="0" algn="ctr" defTabSz="711200">
            <a:lnSpc>
              <a:spcPct val="90000"/>
            </a:lnSpc>
            <a:spcBef>
              <a:spcPct val="0"/>
            </a:spcBef>
            <a:spcAft>
              <a:spcPct val="35000"/>
            </a:spcAft>
          </a:pPr>
          <a:r>
            <a:rPr lang="de-DE" sz="1600" kern="1200" dirty="0" smtClean="0"/>
            <a:t>Unfallrisiko</a:t>
          </a:r>
          <a:endParaRPr lang="de-DE" sz="1600" b="0" kern="1200" dirty="0">
            <a:solidFill>
              <a:schemeClr val="bg1"/>
            </a:solidFill>
          </a:endParaRPr>
        </a:p>
      </dsp:txBody>
      <dsp:txXfrm>
        <a:off x="4378810" y="455991"/>
        <a:ext cx="2005900" cy="1083145"/>
      </dsp:txXfrm>
    </dsp:sp>
    <dsp:sp modelId="{EE357351-B66D-4EC4-ACA2-37841AA44CBC}">
      <dsp:nvSpPr>
        <dsp:cNvPr id="0" name=""/>
        <dsp:cNvSpPr/>
      </dsp:nvSpPr>
      <dsp:spPr>
        <a:xfrm>
          <a:off x="6567676" y="455991"/>
          <a:ext cx="2005900" cy="1083145"/>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Bluthochdruck</a:t>
          </a:r>
          <a:endParaRPr lang="de-DE" sz="1600" b="0" kern="1200" dirty="0">
            <a:solidFill>
              <a:schemeClr val="bg1"/>
            </a:solidFill>
          </a:endParaRPr>
        </a:p>
      </dsp:txBody>
      <dsp:txXfrm>
        <a:off x="6567676" y="455991"/>
        <a:ext cx="2005900" cy="1083145"/>
      </dsp:txXfrm>
    </dsp:sp>
    <dsp:sp modelId="{6FBBB895-9451-4BDC-9E2C-B0B85F0B409A}">
      <dsp:nvSpPr>
        <dsp:cNvPr id="0" name=""/>
        <dsp:cNvSpPr/>
      </dsp:nvSpPr>
      <dsp:spPr>
        <a:xfrm>
          <a:off x="1095511" y="1722102"/>
          <a:ext cx="2005900" cy="1083145"/>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Verkürzte Lebenserwartung</a:t>
          </a:r>
          <a:endParaRPr lang="de-DE" sz="1600" b="0" kern="1200" dirty="0">
            <a:solidFill>
              <a:schemeClr val="bg1"/>
            </a:solidFill>
          </a:endParaRPr>
        </a:p>
      </dsp:txBody>
      <dsp:txXfrm>
        <a:off x="1095511" y="1722102"/>
        <a:ext cx="2005900" cy="1083145"/>
      </dsp:txXfrm>
    </dsp:sp>
    <dsp:sp modelId="{5B9B5528-5E09-4764-A7C3-37550AEFACF2}">
      <dsp:nvSpPr>
        <dsp:cNvPr id="0" name=""/>
        <dsp:cNvSpPr/>
      </dsp:nvSpPr>
      <dsp:spPr>
        <a:xfrm>
          <a:off x="3284377" y="1722102"/>
          <a:ext cx="2005900" cy="108314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Erhöhtes Schlaganfall- und Herzinfarktrisiko</a:t>
          </a:r>
          <a:endParaRPr lang="de-DE" sz="1600" b="0" kern="1200" dirty="0">
            <a:solidFill>
              <a:schemeClr val="bg1"/>
            </a:solidFill>
          </a:endParaRPr>
        </a:p>
      </dsp:txBody>
      <dsp:txXfrm>
        <a:off x="3284377" y="1722102"/>
        <a:ext cx="2005900" cy="1083145"/>
      </dsp:txXfrm>
    </dsp:sp>
    <dsp:sp modelId="{879AA52B-2775-4788-9D94-83635F1825AC}">
      <dsp:nvSpPr>
        <dsp:cNvPr id="0" name=""/>
        <dsp:cNvSpPr/>
      </dsp:nvSpPr>
      <dsp:spPr>
        <a:xfrm>
          <a:off x="5473243" y="1722102"/>
          <a:ext cx="2005900" cy="108314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Herzrhythmus-</a:t>
          </a:r>
          <a:r>
            <a:rPr lang="de-DE" sz="1600" kern="1200" dirty="0" err="1" smtClean="0"/>
            <a:t>störungen</a:t>
          </a:r>
          <a:endParaRPr lang="de-DE" sz="1600" b="0" kern="1200" dirty="0">
            <a:solidFill>
              <a:schemeClr val="bg1"/>
            </a:solidFill>
          </a:endParaRPr>
        </a:p>
      </dsp:txBody>
      <dsp:txXfrm>
        <a:off x="5473243" y="1722102"/>
        <a:ext cx="2005900" cy="10831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BF700-6344-493C-AC3B-9D22C08ED730}">
      <dsp:nvSpPr>
        <dsp:cNvPr id="0" name=""/>
        <dsp:cNvSpPr/>
      </dsp:nvSpPr>
      <dsp:spPr>
        <a:xfrm>
          <a:off x="2203" y="544786"/>
          <a:ext cx="1748270" cy="10489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Koffein nach 13 Uhr</a:t>
          </a:r>
          <a:endParaRPr lang="de-DE" sz="1600" b="0" kern="1200" dirty="0"/>
        </a:p>
      </dsp:txBody>
      <dsp:txXfrm>
        <a:off x="2203" y="544786"/>
        <a:ext cx="1748270" cy="1048962"/>
      </dsp:txXfrm>
    </dsp:sp>
    <dsp:sp modelId="{098DA181-1D49-455F-8CBF-D0C451C94765}">
      <dsp:nvSpPr>
        <dsp:cNvPr id="0" name=""/>
        <dsp:cNvSpPr/>
      </dsp:nvSpPr>
      <dsp:spPr>
        <a:xfrm>
          <a:off x="1925301" y="544786"/>
          <a:ext cx="1748270" cy="104896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Keine schweren Mahlzeiten</a:t>
          </a:r>
          <a:endParaRPr lang="de-DE" sz="1600" b="0" kern="1200" dirty="0"/>
        </a:p>
      </dsp:txBody>
      <dsp:txXfrm>
        <a:off x="1925301" y="544786"/>
        <a:ext cx="1748270" cy="1048962"/>
      </dsp:txXfrm>
    </dsp:sp>
    <dsp:sp modelId="{EE357351-B66D-4EC4-ACA2-37841AA44CBC}">
      <dsp:nvSpPr>
        <dsp:cNvPr id="0" name=""/>
        <dsp:cNvSpPr/>
      </dsp:nvSpPr>
      <dsp:spPr>
        <a:xfrm>
          <a:off x="3848399" y="544786"/>
          <a:ext cx="1748270" cy="104896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Alkohol als Schlafmittel</a:t>
          </a:r>
          <a:endParaRPr lang="de-DE" sz="1600" b="0" kern="1200" dirty="0"/>
        </a:p>
      </dsp:txBody>
      <dsp:txXfrm>
        <a:off x="3848399" y="544786"/>
        <a:ext cx="1748270" cy="1048962"/>
      </dsp:txXfrm>
    </dsp:sp>
    <dsp:sp modelId="{6FBBB895-9451-4BDC-9E2C-B0B85F0B409A}">
      <dsp:nvSpPr>
        <dsp:cNvPr id="0" name=""/>
        <dsp:cNvSpPr/>
      </dsp:nvSpPr>
      <dsp:spPr>
        <a:xfrm>
          <a:off x="5771497" y="544786"/>
          <a:ext cx="1748270" cy="1048962"/>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Sport vorm Zubettgehen</a:t>
          </a:r>
          <a:endParaRPr lang="de-DE" sz="1600" b="0" kern="1200" dirty="0"/>
        </a:p>
      </dsp:txBody>
      <dsp:txXfrm>
        <a:off x="5771497" y="544786"/>
        <a:ext cx="1748270" cy="1048962"/>
      </dsp:txXfrm>
    </dsp:sp>
    <dsp:sp modelId="{5B9B5528-5E09-4764-A7C3-37550AEFACF2}">
      <dsp:nvSpPr>
        <dsp:cNvPr id="0" name=""/>
        <dsp:cNvSpPr/>
      </dsp:nvSpPr>
      <dsp:spPr>
        <a:xfrm>
          <a:off x="2203" y="1768576"/>
          <a:ext cx="1748270" cy="104896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Einschlafen vorm Fernseher</a:t>
          </a:r>
          <a:endParaRPr lang="de-DE" sz="1600" b="0" kern="1200" dirty="0"/>
        </a:p>
      </dsp:txBody>
      <dsp:txXfrm>
        <a:off x="2203" y="1768576"/>
        <a:ext cx="1748270" cy="1048962"/>
      </dsp:txXfrm>
    </dsp:sp>
    <dsp:sp modelId="{879AA52B-2775-4788-9D94-83635F1825AC}">
      <dsp:nvSpPr>
        <dsp:cNvPr id="0" name=""/>
        <dsp:cNvSpPr/>
      </dsp:nvSpPr>
      <dsp:spPr>
        <a:xfrm>
          <a:off x="1925301" y="1768576"/>
          <a:ext cx="1748270" cy="104896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Regelmäßige </a:t>
          </a:r>
          <a:r>
            <a:rPr lang="de-DE" sz="1600" b="0" kern="1200" dirty="0" err="1" smtClean="0"/>
            <a:t>Zubett</a:t>
          </a:r>
          <a:r>
            <a:rPr lang="de-DE" sz="1600" b="0" kern="1200" dirty="0" smtClean="0"/>
            <a:t>- und Aufstehzeiten</a:t>
          </a:r>
          <a:endParaRPr lang="de-DE" sz="1600" b="0" kern="1200" dirty="0"/>
        </a:p>
      </dsp:txBody>
      <dsp:txXfrm>
        <a:off x="1925301" y="1768576"/>
        <a:ext cx="1748270" cy="1048962"/>
      </dsp:txXfrm>
    </dsp:sp>
    <dsp:sp modelId="{D775CE66-AF3B-407B-8788-3C1A2D9AE741}">
      <dsp:nvSpPr>
        <dsp:cNvPr id="0" name=""/>
        <dsp:cNvSpPr/>
      </dsp:nvSpPr>
      <dsp:spPr>
        <a:xfrm>
          <a:off x="3848399" y="1768576"/>
          <a:ext cx="1748270" cy="10489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solidFill>
                <a:schemeClr val="bg1"/>
              </a:solidFill>
            </a:rPr>
            <a:t>Kein Blick auf den Wecker in der Nacht</a:t>
          </a:r>
          <a:endParaRPr lang="de-DE" sz="1600" kern="1200" dirty="0">
            <a:solidFill>
              <a:schemeClr val="bg1"/>
            </a:solidFill>
          </a:endParaRPr>
        </a:p>
      </dsp:txBody>
      <dsp:txXfrm>
        <a:off x="3848399" y="1768576"/>
        <a:ext cx="1748270" cy="1048962"/>
      </dsp:txXfrm>
    </dsp:sp>
    <dsp:sp modelId="{CB48CCCB-D1CE-447D-B7E0-D6E7EE204424}">
      <dsp:nvSpPr>
        <dsp:cNvPr id="0" name=""/>
        <dsp:cNvSpPr/>
      </dsp:nvSpPr>
      <dsp:spPr>
        <a:xfrm>
          <a:off x="5771497" y="1768576"/>
          <a:ext cx="1748270" cy="104896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Angenehme Schlafzimmer-</a:t>
          </a:r>
          <a:r>
            <a:rPr lang="de-DE" sz="1600" b="0" kern="1200" dirty="0" err="1" smtClean="0"/>
            <a:t>atmosphäre</a:t>
          </a:r>
          <a:endParaRPr lang="de-DE" sz="1600" b="0" kern="1200" dirty="0"/>
        </a:p>
      </dsp:txBody>
      <dsp:txXfrm>
        <a:off x="5771497" y="1768576"/>
        <a:ext cx="1748270" cy="10489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BF700-6344-493C-AC3B-9D22C08ED730}">
      <dsp:nvSpPr>
        <dsp:cNvPr id="0" name=""/>
        <dsp:cNvSpPr/>
      </dsp:nvSpPr>
      <dsp:spPr>
        <a:xfrm>
          <a:off x="2259" y="516068"/>
          <a:ext cx="1792451" cy="10754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Schwere Augenlider</a:t>
          </a:r>
          <a:endParaRPr lang="de-DE" sz="1600" b="0" kern="1200" dirty="0"/>
        </a:p>
      </dsp:txBody>
      <dsp:txXfrm>
        <a:off x="2259" y="516068"/>
        <a:ext cx="1792451" cy="1075471"/>
      </dsp:txXfrm>
    </dsp:sp>
    <dsp:sp modelId="{BCDC9FAA-9B63-4EED-BB07-B2FA1503EBA2}">
      <dsp:nvSpPr>
        <dsp:cNvPr id="0" name=""/>
        <dsp:cNvSpPr/>
      </dsp:nvSpPr>
      <dsp:spPr>
        <a:xfrm>
          <a:off x="1973956" y="516068"/>
          <a:ext cx="1792451" cy="107547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Häufiges Gähnen</a:t>
          </a:r>
          <a:endParaRPr lang="de-DE" sz="1600" b="0" kern="1200" dirty="0"/>
        </a:p>
      </dsp:txBody>
      <dsp:txXfrm>
        <a:off x="1973956" y="516068"/>
        <a:ext cx="1792451" cy="1075471"/>
      </dsp:txXfrm>
    </dsp:sp>
    <dsp:sp modelId="{098DA181-1D49-455F-8CBF-D0C451C94765}">
      <dsp:nvSpPr>
        <dsp:cNvPr id="0" name=""/>
        <dsp:cNvSpPr/>
      </dsp:nvSpPr>
      <dsp:spPr>
        <a:xfrm>
          <a:off x="3945653" y="516068"/>
          <a:ext cx="1792451" cy="107547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Brennende Augen</a:t>
          </a:r>
          <a:endParaRPr lang="de-DE" sz="1600" b="0" kern="1200" dirty="0"/>
        </a:p>
      </dsp:txBody>
      <dsp:txXfrm>
        <a:off x="3945653" y="516068"/>
        <a:ext cx="1792451" cy="1075471"/>
      </dsp:txXfrm>
    </dsp:sp>
    <dsp:sp modelId="{EE357351-B66D-4EC4-ACA2-37841AA44CBC}">
      <dsp:nvSpPr>
        <dsp:cNvPr id="0" name=""/>
        <dsp:cNvSpPr/>
      </dsp:nvSpPr>
      <dsp:spPr>
        <a:xfrm>
          <a:off x="5917350" y="516068"/>
          <a:ext cx="1792451" cy="107547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Vermehrtes Blinzeln</a:t>
          </a:r>
          <a:endParaRPr lang="de-DE" sz="1600" b="0" kern="1200" dirty="0"/>
        </a:p>
      </dsp:txBody>
      <dsp:txXfrm>
        <a:off x="5917350" y="516068"/>
        <a:ext cx="1792451" cy="1075471"/>
      </dsp:txXfrm>
    </dsp:sp>
    <dsp:sp modelId="{6FBBB895-9451-4BDC-9E2C-B0B85F0B409A}">
      <dsp:nvSpPr>
        <dsp:cNvPr id="0" name=""/>
        <dsp:cNvSpPr/>
      </dsp:nvSpPr>
      <dsp:spPr>
        <a:xfrm>
          <a:off x="2259" y="1770785"/>
          <a:ext cx="1792451" cy="107547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Schwierigkeiten beim Halten der Spur</a:t>
          </a:r>
          <a:endParaRPr lang="de-DE" sz="1600" b="0" kern="1200" dirty="0"/>
        </a:p>
      </dsp:txBody>
      <dsp:txXfrm>
        <a:off x="2259" y="1770785"/>
        <a:ext cx="1792451" cy="1075471"/>
      </dsp:txXfrm>
    </dsp:sp>
    <dsp:sp modelId="{5B9B5528-5E09-4764-A7C3-37550AEFACF2}">
      <dsp:nvSpPr>
        <dsp:cNvPr id="0" name=""/>
        <dsp:cNvSpPr/>
      </dsp:nvSpPr>
      <dsp:spPr>
        <a:xfrm>
          <a:off x="1973956" y="1770785"/>
          <a:ext cx="1792451" cy="107547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Verengtes Blickfeld /</a:t>
          </a:r>
          <a:br>
            <a:rPr lang="de-DE" sz="1600" b="0" kern="1200" dirty="0" smtClean="0"/>
          </a:br>
          <a:r>
            <a:rPr lang="de-DE" sz="1600" b="0" kern="1200" dirty="0" smtClean="0"/>
            <a:t>Tunnelblick</a:t>
          </a:r>
          <a:endParaRPr lang="de-DE" sz="1600" b="0" kern="1200" dirty="0"/>
        </a:p>
      </dsp:txBody>
      <dsp:txXfrm>
        <a:off x="1973956" y="1770785"/>
        <a:ext cx="1792451" cy="1075471"/>
      </dsp:txXfrm>
    </dsp:sp>
    <dsp:sp modelId="{879AA52B-2775-4788-9D94-83635F1825AC}">
      <dsp:nvSpPr>
        <dsp:cNvPr id="0" name=""/>
        <dsp:cNvSpPr/>
      </dsp:nvSpPr>
      <dsp:spPr>
        <a:xfrm>
          <a:off x="3945653" y="1770785"/>
          <a:ext cx="1792451" cy="107547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Kaum Erinnerung an die letzten Kilometer</a:t>
          </a:r>
          <a:endParaRPr lang="de-DE" sz="1600" b="0" kern="1200" dirty="0"/>
        </a:p>
      </dsp:txBody>
      <dsp:txXfrm>
        <a:off x="3945653" y="1770785"/>
        <a:ext cx="1792451" cy="1075471"/>
      </dsp:txXfrm>
    </dsp:sp>
    <dsp:sp modelId="{CB48CCCB-D1CE-447D-B7E0-D6E7EE204424}">
      <dsp:nvSpPr>
        <dsp:cNvPr id="0" name=""/>
        <dsp:cNvSpPr/>
      </dsp:nvSpPr>
      <dsp:spPr>
        <a:xfrm>
          <a:off x="5917350" y="1770785"/>
          <a:ext cx="1792451" cy="107547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Dichtes Auffahren zum vorderen Fahrzeug</a:t>
          </a:r>
          <a:endParaRPr lang="de-DE" sz="1600" b="0" kern="1200" dirty="0"/>
        </a:p>
      </dsp:txBody>
      <dsp:txXfrm>
        <a:off x="5917350" y="1770785"/>
        <a:ext cx="1792451" cy="10754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25EA4-6D12-48A0-8C9F-A5D8D5C78ECB}">
      <dsp:nvSpPr>
        <dsp:cNvPr id="0" name=""/>
        <dsp:cNvSpPr/>
      </dsp:nvSpPr>
      <dsp:spPr>
        <a:xfrm>
          <a:off x="4176" y="884860"/>
          <a:ext cx="1294711" cy="8496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Tipp: Kaffee trinken</a:t>
          </a:r>
          <a:endParaRPr lang="de-DE" sz="1600" kern="1200" dirty="0"/>
        </a:p>
      </dsp:txBody>
      <dsp:txXfrm>
        <a:off x="29062" y="909746"/>
        <a:ext cx="1244939" cy="799882"/>
      </dsp:txXfrm>
    </dsp:sp>
    <dsp:sp modelId="{F5A56931-279B-4612-B719-60B4DF7D4E57}">
      <dsp:nvSpPr>
        <dsp:cNvPr id="0" name=""/>
        <dsp:cNvSpPr/>
      </dsp:nvSpPr>
      <dsp:spPr>
        <a:xfrm>
          <a:off x="1428359" y="1149143"/>
          <a:ext cx="274478" cy="321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de-DE" sz="1300" kern="1200"/>
        </a:p>
      </dsp:txBody>
      <dsp:txXfrm>
        <a:off x="1428359" y="1213361"/>
        <a:ext cx="192135" cy="192652"/>
      </dsp:txXfrm>
    </dsp:sp>
    <dsp:sp modelId="{4C67D629-A4F3-4FA5-93C3-21483EBC9678}">
      <dsp:nvSpPr>
        <dsp:cNvPr id="0" name=""/>
        <dsp:cNvSpPr/>
      </dsp:nvSpPr>
      <dsp:spPr>
        <a:xfrm>
          <a:off x="1816773" y="884860"/>
          <a:ext cx="1294711" cy="8496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Wecker stellen</a:t>
          </a:r>
          <a:endParaRPr lang="de-DE" sz="1600" kern="1200" dirty="0"/>
        </a:p>
      </dsp:txBody>
      <dsp:txXfrm>
        <a:off x="1841659" y="909746"/>
        <a:ext cx="1244939" cy="799882"/>
      </dsp:txXfrm>
    </dsp:sp>
    <dsp:sp modelId="{A8258895-75B9-4318-B1FF-E9FC59D29CE3}">
      <dsp:nvSpPr>
        <dsp:cNvPr id="0" name=""/>
        <dsp:cNvSpPr/>
      </dsp:nvSpPr>
      <dsp:spPr>
        <a:xfrm>
          <a:off x="3240956" y="1149143"/>
          <a:ext cx="274478" cy="321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de-DE" sz="1300" kern="1200"/>
        </a:p>
      </dsp:txBody>
      <dsp:txXfrm>
        <a:off x="3240956" y="1213361"/>
        <a:ext cx="192135" cy="192652"/>
      </dsp:txXfrm>
    </dsp:sp>
    <dsp:sp modelId="{BF9FF254-6907-406E-A48F-DD92573EC77A}">
      <dsp:nvSpPr>
        <dsp:cNvPr id="0" name=""/>
        <dsp:cNvSpPr/>
      </dsp:nvSpPr>
      <dsp:spPr>
        <a:xfrm>
          <a:off x="3629369" y="884860"/>
          <a:ext cx="1294711" cy="8496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Schlaf-position</a:t>
          </a:r>
          <a:r>
            <a:rPr lang="de-DE" sz="1600" kern="1200" baseline="0" dirty="0" smtClean="0"/>
            <a:t> einnehmen</a:t>
          </a:r>
          <a:endParaRPr lang="de-DE" sz="1600" kern="1200" dirty="0" smtClean="0"/>
        </a:p>
      </dsp:txBody>
      <dsp:txXfrm>
        <a:off x="3654255" y="909746"/>
        <a:ext cx="1244939" cy="799882"/>
      </dsp:txXfrm>
    </dsp:sp>
    <dsp:sp modelId="{263CC908-52B2-44D1-95CD-B66851A54756}">
      <dsp:nvSpPr>
        <dsp:cNvPr id="0" name=""/>
        <dsp:cNvSpPr/>
      </dsp:nvSpPr>
      <dsp:spPr>
        <a:xfrm>
          <a:off x="5053552" y="1149143"/>
          <a:ext cx="274478" cy="321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de-DE" sz="1300" kern="1200"/>
        </a:p>
      </dsp:txBody>
      <dsp:txXfrm>
        <a:off x="5053552" y="1213361"/>
        <a:ext cx="192135" cy="192652"/>
      </dsp:txXfrm>
    </dsp:sp>
    <dsp:sp modelId="{EB1DCFE5-0810-4BE7-B15F-120F3085240D}">
      <dsp:nvSpPr>
        <dsp:cNvPr id="0" name=""/>
        <dsp:cNvSpPr/>
      </dsp:nvSpPr>
      <dsp:spPr>
        <a:xfrm>
          <a:off x="5441966" y="884860"/>
          <a:ext cx="1294711" cy="8496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Augen schließen</a:t>
          </a:r>
          <a:endParaRPr lang="de-DE" sz="1600" kern="1200" dirty="0"/>
        </a:p>
      </dsp:txBody>
      <dsp:txXfrm>
        <a:off x="5466852" y="909746"/>
        <a:ext cx="1244939" cy="799882"/>
      </dsp:txXfrm>
    </dsp:sp>
    <dsp:sp modelId="{C1A2A6DE-407A-4B33-A710-3688F36CF0AB}">
      <dsp:nvSpPr>
        <dsp:cNvPr id="0" name=""/>
        <dsp:cNvSpPr/>
      </dsp:nvSpPr>
      <dsp:spPr>
        <a:xfrm>
          <a:off x="6866149" y="1149143"/>
          <a:ext cx="274478" cy="321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de-DE" sz="1300" kern="1200"/>
        </a:p>
      </dsp:txBody>
      <dsp:txXfrm>
        <a:off x="6866149" y="1213361"/>
        <a:ext cx="192135" cy="192652"/>
      </dsp:txXfrm>
    </dsp:sp>
    <dsp:sp modelId="{5068BA7D-0B65-4E49-A010-4AAC059C4BD6}">
      <dsp:nvSpPr>
        <dsp:cNvPr id="0" name=""/>
        <dsp:cNvSpPr/>
      </dsp:nvSpPr>
      <dsp:spPr>
        <a:xfrm>
          <a:off x="7254562" y="884860"/>
          <a:ext cx="1294711" cy="8496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Ruhe </a:t>
          </a:r>
          <a:br>
            <a:rPr lang="de-DE" sz="1600" kern="1200" dirty="0" smtClean="0"/>
          </a:br>
          <a:r>
            <a:rPr lang="de-DE" sz="1600" kern="1200" dirty="0" smtClean="0"/>
            <a:t>genießen</a:t>
          </a:r>
          <a:endParaRPr lang="de-DE" sz="1600" kern="1200" dirty="0"/>
        </a:p>
      </dsp:txBody>
      <dsp:txXfrm>
        <a:off x="7279448" y="909746"/>
        <a:ext cx="1244939" cy="7998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DAA94-96DF-4A76-9165-B9F6218C1E43}">
      <dsp:nvSpPr>
        <dsp:cNvPr id="0" name=""/>
        <dsp:cNvSpPr/>
      </dsp:nvSpPr>
      <dsp:spPr>
        <a:xfrm>
          <a:off x="0" y="337156"/>
          <a:ext cx="3816499" cy="428400"/>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165F80-577C-4391-8417-02B2D969B5E2}">
      <dsp:nvSpPr>
        <dsp:cNvPr id="0" name=""/>
        <dsp:cNvSpPr/>
      </dsp:nvSpPr>
      <dsp:spPr>
        <a:xfrm>
          <a:off x="190824" y="86236"/>
          <a:ext cx="2671549" cy="50184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978" tIns="0" rIns="100978" bIns="0" numCol="1" spcCol="1270" anchor="ctr" anchorCtr="0">
          <a:noAutofit/>
        </a:bodyPr>
        <a:lstStyle/>
        <a:p>
          <a:pPr lvl="0" algn="l" defTabSz="711200">
            <a:lnSpc>
              <a:spcPct val="90000"/>
            </a:lnSpc>
            <a:spcBef>
              <a:spcPct val="0"/>
            </a:spcBef>
            <a:spcAft>
              <a:spcPct val="35000"/>
            </a:spcAft>
          </a:pPr>
          <a:r>
            <a:rPr lang="de-DE" sz="1600" b="1" kern="1200" dirty="0" smtClean="0"/>
            <a:t>Pkw-Fahrer/innen</a:t>
          </a:r>
          <a:endParaRPr lang="de-DE" sz="1600" b="1" kern="1200" dirty="0"/>
        </a:p>
      </dsp:txBody>
      <dsp:txXfrm>
        <a:off x="215322" y="110734"/>
        <a:ext cx="2622553" cy="452844"/>
      </dsp:txXfrm>
    </dsp:sp>
    <dsp:sp modelId="{1DAB6705-1C2E-4C8D-99B7-AB543D2DD3F5}">
      <dsp:nvSpPr>
        <dsp:cNvPr id="0" name=""/>
        <dsp:cNvSpPr/>
      </dsp:nvSpPr>
      <dsp:spPr>
        <a:xfrm>
          <a:off x="0" y="1108276"/>
          <a:ext cx="3816499" cy="428400"/>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EFDFEF1D-5E2B-4E8F-B66A-71C1773D6EBB}">
      <dsp:nvSpPr>
        <dsp:cNvPr id="0" name=""/>
        <dsp:cNvSpPr/>
      </dsp:nvSpPr>
      <dsp:spPr>
        <a:xfrm>
          <a:off x="190824" y="857356"/>
          <a:ext cx="2671549" cy="501840"/>
        </a:xfrm>
        <a:prstGeom prst="round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978" tIns="0" rIns="100978" bIns="0" numCol="1" spcCol="1270" anchor="ctr" anchorCtr="0">
          <a:noAutofit/>
        </a:bodyPr>
        <a:lstStyle/>
        <a:p>
          <a:pPr lvl="0" algn="l" defTabSz="711200">
            <a:lnSpc>
              <a:spcPct val="90000"/>
            </a:lnSpc>
            <a:spcBef>
              <a:spcPct val="0"/>
            </a:spcBef>
            <a:spcAft>
              <a:spcPct val="35000"/>
            </a:spcAft>
          </a:pPr>
          <a:r>
            <a:rPr lang="de-DE" sz="1600" b="0" kern="1200" dirty="0" smtClean="0"/>
            <a:t>Risikogruppen</a:t>
          </a:r>
          <a:endParaRPr lang="de-DE" sz="1600" b="0" kern="1200" dirty="0"/>
        </a:p>
      </dsp:txBody>
      <dsp:txXfrm>
        <a:off x="215322" y="881854"/>
        <a:ext cx="2622553" cy="452844"/>
      </dsp:txXfrm>
    </dsp:sp>
    <dsp:sp modelId="{27ADECFC-AA42-4E8A-B8FA-D8B8E972145E}">
      <dsp:nvSpPr>
        <dsp:cNvPr id="0" name=""/>
        <dsp:cNvSpPr/>
      </dsp:nvSpPr>
      <dsp:spPr>
        <a:xfrm>
          <a:off x="0" y="1879397"/>
          <a:ext cx="3816499" cy="428400"/>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FEBAC182-2CC7-4A3B-8BD5-39131D8F0BB0}">
      <dsp:nvSpPr>
        <dsp:cNvPr id="0" name=""/>
        <dsp:cNvSpPr/>
      </dsp:nvSpPr>
      <dsp:spPr>
        <a:xfrm>
          <a:off x="190824" y="1628476"/>
          <a:ext cx="2671549" cy="501840"/>
        </a:xfrm>
        <a:prstGeom prst="round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978" tIns="0" rIns="100978" bIns="0" numCol="1" spcCol="1270" anchor="ctr" anchorCtr="0">
          <a:noAutofit/>
        </a:bodyPr>
        <a:lstStyle/>
        <a:p>
          <a:pPr lvl="0" algn="l" defTabSz="711200">
            <a:lnSpc>
              <a:spcPct val="90000"/>
            </a:lnSpc>
            <a:spcBef>
              <a:spcPct val="0"/>
            </a:spcBef>
            <a:spcAft>
              <a:spcPct val="35000"/>
            </a:spcAft>
          </a:pPr>
          <a:r>
            <a:rPr lang="de-DE" sz="1600" b="1" kern="1200" dirty="0" smtClean="0"/>
            <a:t>Berufskraftfahrer/innen</a:t>
          </a:r>
          <a:endParaRPr lang="de-DE" sz="1600" kern="1200" dirty="0"/>
        </a:p>
      </dsp:txBody>
      <dsp:txXfrm>
        <a:off x="215322" y="1652974"/>
        <a:ext cx="2622553" cy="452844"/>
      </dsp:txXfrm>
    </dsp:sp>
    <dsp:sp modelId="{1308B9CB-2EC6-4785-A99B-4C83359D8CA0}">
      <dsp:nvSpPr>
        <dsp:cNvPr id="0" name=""/>
        <dsp:cNvSpPr/>
      </dsp:nvSpPr>
      <dsp:spPr>
        <a:xfrm>
          <a:off x="0" y="2650516"/>
          <a:ext cx="3816499" cy="428400"/>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 modelId="{9EDB353B-505F-4E9F-B2F8-304112C26A23}">
      <dsp:nvSpPr>
        <dsp:cNvPr id="0" name=""/>
        <dsp:cNvSpPr/>
      </dsp:nvSpPr>
      <dsp:spPr>
        <a:xfrm>
          <a:off x="190824" y="2399596"/>
          <a:ext cx="2671549" cy="50184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978" tIns="0" rIns="100978" bIns="0" numCol="1" spcCol="1270" anchor="ctr" anchorCtr="0">
          <a:noAutofit/>
        </a:bodyPr>
        <a:lstStyle/>
        <a:p>
          <a:pPr lvl="0" algn="l" defTabSz="711200">
            <a:lnSpc>
              <a:spcPct val="90000"/>
            </a:lnSpc>
            <a:spcBef>
              <a:spcPct val="0"/>
            </a:spcBef>
            <a:spcAft>
              <a:spcPct val="35000"/>
            </a:spcAft>
          </a:pPr>
          <a:r>
            <a:rPr lang="de-DE" sz="1600" b="0" kern="1200" dirty="0" smtClean="0"/>
            <a:t>Transportunternehmen</a:t>
          </a:r>
          <a:endParaRPr lang="de-DE" sz="1600" b="0" kern="1200" dirty="0"/>
        </a:p>
      </dsp:txBody>
      <dsp:txXfrm>
        <a:off x="215322" y="2424094"/>
        <a:ext cx="2622553"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2B1DEC-68C0-4EF2-AE44-074D2EF916FF}" type="datetimeFigureOut">
              <a:rPr lang="de-DE" smtClean="0"/>
              <a:pPr/>
              <a:t>20.11.18</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ED252F-0B7F-4D83-B409-DF832212D5EA}" type="slidenum">
              <a:rPr lang="de-DE" smtClean="0"/>
              <a:pPr/>
              <a:t>‹Nr.›</a:t>
            </a:fld>
            <a:endParaRPr lang="de-DE"/>
          </a:p>
        </p:txBody>
      </p:sp>
    </p:spTree>
    <p:extLst>
      <p:ext uri="{BB962C8B-B14F-4D97-AF65-F5344CB8AC3E}">
        <p14:creationId xmlns:p14="http://schemas.microsoft.com/office/powerpoint/2010/main" val="705506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C4E33-978D-47E6-8096-DEDA8B66B8FD}" type="datetimeFigureOut">
              <a:rPr lang="de-DE" smtClean="0"/>
              <a:pPr/>
              <a:t>20.11.18</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73AED-C50C-4259-860C-200724DC01F6}" type="slidenum">
              <a:rPr lang="de-DE" smtClean="0"/>
              <a:pPr/>
              <a:t>‹Nr.›</a:t>
            </a:fld>
            <a:endParaRPr lang="de-DE"/>
          </a:p>
        </p:txBody>
      </p:sp>
    </p:spTree>
    <p:extLst>
      <p:ext uri="{BB962C8B-B14F-4D97-AF65-F5344CB8AC3E}">
        <p14:creationId xmlns:p14="http://schemas.microsoft.com/office/powerpoint/2010/main" val="2906199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Sehr geehrte Damen und Herren, </a:t>
            </a: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wir haben dieses Schulungsmaterial gemeinsam mit der Deutschen Gesellschaft für Schlafforschung und Schlafmedizin (DGSM)  im Rahmen der Kampagne „Vorsicht Sekundenschlaf!“ mit Unterstützung des Bundesverkehrsministeriums (BMVI), der Deutschen Gesetzlichen Unfallversicherung (DGUV) und weiterer Partner erstellt. Wir freuen uns,</a:t>
            </a:r>
            <a:r>
              <a:rPr lang="de-DE" sz="1200" baseline="0" dirty="0" smtClean="0">
                <a:solidFill>
                  <a:schemeClr val="tx1"/>
                </a:solidFill>
                <a:latin typeface="Arial" pitchFamily="34" charset="0"/>
                <a:cs typeface="Arial" pitchFamily="34" charset="0"/>
              </a:rPr>
              <a:t> wenn Sie dieses Schulungsmaterial zur Aus- oder Weiterbildung von Berufskraftfahrer/innen nutzen. Dafür können Sie es gerne für Ihre Zwecke anpassen und z.B. die Präsentation kürzen, indem Sie Folien ausblenden oder löschen. </a:t>
            </a:r>
          </a:p>
          <a:p>
            <a:pPr marL="0" marR="0" lvl="1" indent="0" algn="l" defTabSz="914400" rtl="0" eaLnBrk="1" fontAlgn="auto" latinLnBrk="0" hangingPunct="1">
              <a:lnSpc>
                <a:spcPct val="100000"/>
              </a:lnSpc>
              <a:spcBef>
                <a:spcPts val="0"/>
              </a:spcBef>
              <a:spcAft>
                <a:spcPts val="0"/>
              </a:spcAft>
              <a:buClrTx/>
              <a:buSzTx/>
              <a:buFontTx/>
              <a:buNone/>
              <a:tabLst/>
              <a:defRPr/>
            </a:pPr>
            <a:endParaRPr lang="de-DE" sz="1200" baseline="0" dirty="0" smtClean="0">
              <a:solidFill>
                <a:schemeClr val="tx1"/>
              </a:solidFill>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baseline="0" dirty="0" smtClean="0">
                <a:solidFill>
                  <a:schemeClr val="tx1"/>
                </a:solidFill>
                <a:latin typeface="Arial" pitchFamily="34" charset="0"/>
                <a:cs typeface="Arial" pitchFamily="34" charset="0"/>
              </a:rPr>
              <a:t>Anmerkung: Unter den Fotos und den Videos ist jeweils die Quelle angegeben. Sollten Sie die Videos abspielen wollen, müssen Sie diese zuvor auf Ihrem Rechner abspeichern, damit dies funktioniert.</a:t>
            </a:r>
            <a:endParaRPr lang="de-DE" sz="1200"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a:t>
            </a:fld>
            <a:endParaRPr lang="de-DE" dirty="0"/>
          </a:p>
        </p:txBody>
      </p:sp>
    </p:spTree>
    <p:extLst>
      <p:ext uri="{BB962C8B-B14F-4D97-AF65-F5344CB8AC3E}">
        <p14:creationId xmlns:p14="http://schemas.microsoft.com/office/powerpoint/2010/main" val="533618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Immer</a:t>
            </a:r>
            <a:r>
              <a:rPr lang="de-DE" baseline="0" dirty="0" smtClean="0">
                <a:solidFill>
                  <a:schemeClr val="tx1"/>
                </a:solidFill>
                <a:latin typeface="Arial" pitchFamily="34" charset="0"/>
                <a:cs typeface="Arial" pitchFamily="34" charset="0"/>
              </a:rPr>
              <a:t> wieder ereignen sich in Deutschland viele Verkehrsunfälle, die durch Müdigkeit verursacht werden. </a:t>
            </a:r>
            <a:r>
              <a:rPr lang="de-DE" sz="1200" kern="1200" baseline="0" dirty="0" smtClean="0">
                <a:solidFill>
                  <a:schemeClr val="tx1"/>
                </a:solidFill>
                <a:latin typeface="Arial" pitchFamily="34" charset="0"/>
                <a:ea typeface="+mn-ea"/>
                <a:cs typeface="Arial" pitchFamily="34" charset="0"/>
              </a:rPr>
              <a:t>Der berüchtigte Klassiker ist das ungebremste Auffahren auf das Stauende. Aber auch das Abkommen aus einer Kurve ohne Lenken oder Bremsen gehört oft dazu.</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12</a:t>
            </a:fld>
            <a:endParaRPr lang="de-DE"/>
          </a:p>
        </p:txBody>
      </p:sp>
    </p:spTree>
    <p:extLst>
      <p:ext uri="{BB962C8B-B14F-4D97-AF65-F5344CB8AC3E}">
        <p14:creationId xmlns:p14="http://schemas.microsoft.com/office/powerpoint/2010/main" val="3394768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smtClean="0">
                <a:solidFill>
                  <a:schemeClr val="tx1"/>
                </a:solidFill>
                <a:latin typeface="Arial" pitchFamily="34" charset="0"/>
                <a:cs typeface="Arial" pitchFamily="34" charset="0"/>
              </a:rPr>
              <a:t>Bitte</a:t>
            </a:r>
            <a:r>
              <a:rPr lang="de-DE" baseline="0" dirty="0" smtClean="0">
                <a:solidFill>
                  <a:schemeClr val="tx1"/>
                </a:solidFill>
                <a:latin typeface="Arial" pitchFamily="34" charset="0"/>
                <a:cs typeface="Arial" pitchFamily="34" charset="0"/>
              </a:rPr>
              <a:t> die Teilnehmer/innen zur Diskussion anregen! </a:t>
            </a:r>
            <a:r>
              <a:rPr lang="de-DE" b="0" dirty="0" smtClean="0">
                <a:solidFill>
                  <a:schemeClr val="tx1"/>
                </a:solidFill>
                <a:latin typeface="Arial" pitchFamily="34" charset="0"/>
                <a:cs typeface="Arial" pitchFamily="34" charset="0"/>
              </a:rPr>
              <a:t>Lassen Sie m</a:t>
            </a:r>
            <a:r>
              <a:rPr lang="de-DE" dirty="0" smtClean="0">
                <a:solidFill>
                  <a:schemeClr val="tx1"/>
                </a:solidFill>
                <a:latin typeface="Arial" pitchFamily="34" charset="0"/>
                <a:cs typeface="Arial" pitchFamily="34" charset="0"/>
              </a:rPr>
              <a:t>öglichst</a:t>
            </a:r>
            <a:r>
              <a:rPr lang="de-DE" baseline="0" dirty="0" smtClean="0">
                <a:solidFill>
                  <a:schemeClr val="tx1"/>
                </a:solidFill>
                <a:latin typeface="Arial" pitchFamily="34" charset="0"/>
                <a:cs typeface="Arial" pitchFamily="34" charset="0"/>
              </a:rPr>
              <a:t> die </a:t>
            </a:r>
            <a:r>
              <a:rPr lang="de-DE" sz="1200" baseline="0" dirty="0" smtClean="0">
                <a:solidFill>
                  <a:schemeClr val="tx1"/>
                </a:solidFill>
                <a:latin typeface="Arial" pitchFamily="34" charset="0"/>
                <a:cs typeface="Arial" pitchFamily="34" charset="0"/>
              </a:rPr>
              <a:t>Teilnehmer/innen</a:t>
            </a:r>
            <a:r>
              <a:rPr lang="de-DE" dirty="0" smtClean="0">
                <a:solidFill>
                  <a:schemeClr val="tx1"/>
                </a:solidFill>
                <a:latin typeface="Arial" pitchFamily="34" charset="0"/>
                <a:cs typeface="Arial" pitchFamily="34" charset="0"/>
              </a:rPr>
              <a:t> von ihren persönlichen Erfahrungen berichten.</a:t>
            </a:r>
            <a:endParaRPr lang="de-DE" baseline="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13</a:t>
            </a:fld>
            <a:endParaRPr lang="de-DE"/>
          </a:p>
        </p:txBody>
      </p:sp>
    </p:spTree>
    <p:extLst>
      <p:ext uri="{BB962C8B-B14F-4D97-AF65-F5344CB8AC3E}">
        <p14:creationId xmlns:p14="http://schemas.microsoft.com/office/powerpoint/2010/main" val="3394768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lgn="l">
              <a:buFont typeface="Arial"/>
              <a:buNone/>
            </a:pPr>
            <a:r>
              <a:rPr lang="de-DE" dirty="0" smtClean="0">
                <a:latin typeface="Arial" pitchFamily="34" charset="0"/>
                <a:cs typeface="Arial" pitchFamily="34" charset="0"/>
              </a:rPr>
              <a:t>Das ungewollte Einschlafen kündigt sich durch Anzeichen (Blinzeln, Gähnen etc.) an und passiert dann unwillkürlich und </a:t>
            </a:r>
            <a:r>
              <a:rPr lang="de-DE" b="0" dirty="0" smtClean="0">
                <a:latin typeface="Arial" pitchFamily="34" charset="0"/>
                <a:cs typeface="Arial" pitchFamily="34" charset="0"/>
              </a:rPr>
              <a:t>unbewusst</a:t>
            </a:r>
            <a:r>
              <a:rPr lang="de-DE" dirty="0" smtClean="0">
                <a:latin typeface="Arial" pitchFamily="34" charset="0"/>
                <a:cs typeface="Arial" pitchFamily="34" charset="0"/>
              </a:rPr>
              <a:t> im Sekundenbereich. Dabei </a:t>
            </a:r>
            <a:r>
              <a:rPr lang="de-DE" sz="1200" baseline="0" dirty="0" smtClean="0">
                <a:solidFill>
                  <a:schemeClr val="tx1"/>
                </a:solidFill>
                <a:latin typeface="Arial" pitchFamily="34" charset="0"/>
                <a:cs typeface="Arial" pitchFamily="34" charset="0"/>
              </a:rPr>
              <a:t>können, müssen aber nicht zwangsläufig die Augen zufallen</a:t>
            </a:r>
          </a:p>
          <a:p>
            <a:pPr marL="171450" indent="-171450" algn="l">
              <a:buFont typeface="Arial"/>
              <a:buNone/>
            </a:pPr>
            <a:r>
              <a:rPr lang="de-DE" sz="1200" baseline="0" dirty="0" smtClean="0">
                <a:solidFill>
                  <a:schemeClr val="tx1"/>
                </a:solidFill>
                <a:latin typeface="Arial" pitchFamily="34" charset="0"/>
                <a:cs typeface="Arial" pitchFamily="34" charset="0"/>
              </a:rPr>
              <a:t>(man kann auch mit offenen Augen träumen). </a:t>
            </a:r>
            <a:r>
              <a:rPr lang="de-DE" sz="1200" dirty="0" smtClean="0">
                <a:solidFill>
                  <a:schemeClr val="tx1"/>
                </a:solidFill>
                <a:latin typeface="Arial" pitchFamily="34" charset="0"/>
                <a:cs typeface="Arial" pitchFamily="34" charset="0"/>
              </a:rPr>
              <a:t>Der Begriff des Sekundenschlafes</a:t>
            </a:r>
            <a:r>
              <a:rPr lang="de-DE" sz="1200" baseline="0" dirty="0" smtClean="0">
                <a:solidFill>
                  <a:schemeClr val="tx1"/>
                </a:solidFill>
                <a:latin typeface="Arial" pitchFamily="34" charset="0"/>
                <a:cs typeface="Arial" pitchFamily="34" charset="0"/>
              </a:rPr>
              <a:t> ist auch missverständlich. Denn Experten sprechen erst ab 15 Sekunden von Schlaf bzw. dem Auftreten eines Schlafstadiums. </a:t>
            </a:r>
          </a:p>
          <a:p>
            <a:pPr marL="171450" indent="-171450" algn="l">
              <a:buFont typeface="Arial"/>
              <a:buNone/>
            </a:pPr>
            <a:endParaRPr lang="de-DE" sz="1200" baseline="0" dirty="0" smtClean="0">
              <a:solidFill>
                <a:schemeClr val="tx1"/>
              </a:solidFill>
              <a:latin typeface="Arial" pitchFamily="34" charset="0"/>
              <a:cs typeface="Arial" pitchFamily="34" charset="0"/>
            </a:endParaRPr>
          </a:p>
          <a:p>
            <a:pPr marL="171450" indent="-171450" algn="l">
              <a:buFont typeface="Arial"/>
              <a:buNone/>
            </a:pPr>
            <a:r>
              <a:rPr lang="de-DE" sz="1200" dirty="0" smtClean="0">
                <a:solidFill>
                  <a:schemeClr val="tx1"/>
                </a:solidFill>
                <a:latin typeface="Arial" pitchFamily="34" charset="0"/>
                <a:cs typeface="Arial" pitchFamily="34" charset="0"/>
              </a:rPr>
              <a:t>Ab</a:t>
            </a:r>
            <a:r>
              <a:rPr lang="de-DE" sz="1200" baseline="0" dirty="0" smtClean="0">
                <a:solidFill>
                  <a:schemeClr val="tx1"/>
                </a:solidFill>
                <a:latin typeface="Arial" pitchFamily="34" charset="0"/>
                <a:cs typeface="Arial" pitchFamily="34" charset="0"/>
              </a:rPr>
              <a:t> einem bestimmten Punkt kann man das Einschlafen hinter dem Steuer nicht mehr verhindern – weder durch reine Willenskraft, noch durch umfassende Erfahrung.</a:t>
            </a:r>
            <a:endParaRPr lang="de-DE" sz="120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14</a:t>
            </a:fld>
            <a:endParaRPr lang="de-DE"/>
          </a:p>
        </p:txBody>
      </p:sp>
    </p:spTree>
    <p:extLst>
      <p:ext uri="{BB962C8B-B14F-4D97-AF65-F5344CB8AC3E}">
        <p14:creationId xmlns:p14="http://schemas.microsoft.com/office/powerpoint/2010/main" val="29996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baseline="0" dirty="0" smtClean="0">
                <a:solidFill>
                  <a:schemeClr val="tx1"/>
                </a:solidFill>
                <a:latin typeface="Arial" pitchFamily="34" charset="0"/>
                <a:ea typeface="+mn-ea"/>
                <a:cs typeface="Arial" pitchFamily="34" charset="0"/>
              </a:rPr>
              <a:t>Verschiedene Studien belegen müdigkeitsbedingte Verkehrsunfälle: </a:t>
            </a:r>
          </a:p>
          <a:p>
            <a:pPr algn="l"/>
            <a:endParaRPr lang="de-DE" sz="1200" kern="1200" baseline="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dirty="0" smtClean="0">
                <a:solidFill>
                  <a:schemeClr val="tx1"/>
                </a:solidFill>
                <a:latin typeface="Arial" pitchFamily="34" charset="0"/>
                <a:ea typeface="+mn-ea"/>
                <a:cs typeface="Arial" pitchFamily="34" charset="0"/>
              </a:rPr>
              <a:t>HUK-Verband, 1991: 24 % aller tödlichen Autobahnunfälle in Bayern sind auf Müdigkeit zurückzuführen. </a:t>
            </a:r>
          </a:p>
          <a:p>
            <a:pPr marL="171450" indent="-171450" algn="l">
              <a:buFont typeface="Arial"/>
              <a:buNone/>
            </a:pPr>
            <a:endParaRPr lang="de-DE" sz="1200" kern="120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dirty="0" smtClean="0">
                <a:solidFill>
                  <a:schemeClr val="tx1"/>
                </a:solidFill>
                <a:latin typeface="Arial" pitchFamily="34" charset="0"/>
                <a:ea typeface="+mn-ea"/>
                <a:cs typeface="Arial" pitchFamily="34" charset="0"/>
              </a:rPr>
              <a:t>Evers &amp; Auerbach, 2003 (aus </a:t>
            </a:r>
            <a:r>
              <a:rPr lang="de-DE" sz="1200" kern="1200" dirty="0" err="1" smtClean="0">
                <a:solidFill>
                  <a:schemeClr val="tx1"/>
                </a:solidFill>
                <a:latin typeface="Arial" pitchFamily="34" charset="0"/>
                <a:ea typeface="+mn-ea"/>
                <a:cs typeface="Arial" pitchFamily="34" charset="0"/>
              </a:rPr>
              <a:t>BASt</a:t>
            </a:r>
            <a:r>
              <a:rPr lang="de-DE" sz="1200" kern="1200" dirty="0" smtClean="0">
                <a:solidFill>
                  <a:schemeClr val="tx1"/>
                </a:solidFill>
                <a:latin typeface="Arial" pitchFamily="34" charset="0"/>
                <a:ea typeface="+mn-ea"/>
                <a:cs typeface="Arial" pitchFamily="34" charset="0"/>
              </a:rPr>
              <a:t>): 16 bis 19 % der Lkw-Unfälle auf BAB mit getöteten und verletzten Personen sind auf Müdigkeit zurückzuführen.</a:t>
            </a:r>
          </a:p>
          <a:p>
            <a:pPr marL="171450" indent="-171450" algn="l">
              <a:buFont typeface="Arial"/>
              <a:buNone/>
            </a:pPr>
            <a:endParaRPr lang="en-US" sz="1200" kern="1200" dirty="0" smtClean="0">
              <a:solidFill>
                <a:schemeClr val="tx1"/>
              </a:solidFill>
              <a:latin typeface="Arial" pitchFamily="34" charset="0"/>
              <a:ea typeface="+mn-ea"/>
              <a:cs typeface="Arial" pitchFamily="34" charset="0"/>
            </a:endParaRPr>
          </a:p>
          <a:p>
            <a:pPr marL="171450" indent="-171450" algn="l">
              <a:buFont typeface="Arial"/>
              <a:buChar char="•"/>
            </a:pPr>
            <a:r>
              <a:rPr lang="en-US" sz="1200" kern="1200" dirty="0" smtClean="0">
                <a:solidFill>
                  <a:schemeClr val="tx1"/>
                </a:solidFill>
                <a:latin typeface="Arial" pitchFamily="34" charset="0"/>
                <a:ea typeface="+mn-ea"/>
                <a:cs typeface="Arial" pitchFamily="34" charset="0"/>
              </a:rPr>
              <a:t>AAA Foundation for </a:t>
            </a:r>
            <a:r>
              <a:rPr lang="en-US" sz="1200" kern="1200" dirty="0" err="1" smtClean="0">
                <a:solidFill>
                  <a:schemeClr val="tx1"/>
                </a:solidFill>
                <a:latin typeface="Arial" pitchFamily="34" charset="0"/>
                <a:ea typeface="+mn-ea"/>
                <a:cs typeface="Arial" pitchFamily="34" charset="0"/>
              </a:rPr>
              <a:t>Trafic</a:t>
            </a:r>
            <a:r>
              <a:rPr lang="en-US" sz="1200" kern="1200" dirty="0" smtClean="0">
                <a:solidFill>
                  <a:schemeClr val="tx1"/>
                </a:solidFill>
                <a:latin typeface="Arial" pitchFamily="34" charset="0"/>
                <a:ea typeface="+mn-ea"/>
                <a:cs typeface="Arial" pitchFamily="34" charset="0"/>
              </a:rPr>
              <a:t> Safety, 2011: </a:t>
            </a:r>
            <a:r>
              <a:rPr lang="en-US" sz="1200" kern="1200" dirty="0" err="1" smtClean="0">
                <a:solidFill>
                  <a:schemeClr val="tx1"/>
                </a:solidFill>
                <a:latin typeface="Arial" pitchFamily="34" charset="0"/>
                <a:ea typeface="+mn-ea"/>
                <a:cs typeface="Arial" pitchFamily="34" charset="0"/>
              </a:rPr>
              <a:t>Jeder</a:t>
            </a:r>
            <a:r>
              <a:rPr lang="en-US" sz="1200" kern="1200" dirty="0" smtClean="0">
                <a:solidFill>
                  <a:schemeClr val="tx1"/>
                </a:solidFill>
                <a:latin typeface="Arial" pitchFamily="34" charset="0"/>
                <a:ea typeface="+mn-ea"/>
                <a:cs typeface="Arial" pitchFamily="34" charset="0"/>
              </a:rPr>
              <a:t> 6. </a:t>
            </a:r>
            <a:r>
              <a:rPr lang="de-DE" sz="1200" kern="1200" dirty="0" smtClean="0">
                <a:solidFill>
                  <a:schemeClr val="tx1"/>
                </a:solidFill>
                <a:latin typeface="Arial" pitchFamily="34" charset="0"/>
                <a:ea typeface="+mn-ea"/>
                <a:cs typeface="Arial" pitchFamily="34" charset="0"/>
              </a:rPr>
              <a:t>Unfall mit Toten und jeder 8. Unfall mit Schwerverletzten ist auf Übermüdung zurückzuführen. </a:t>
            </a:r>
          </a:p>
          <a:p>
            <a:pPr marL="171450" indent="-171450" algn="l">
              <a:buFont typeface="Arial"/>
              <a:buChar char="•"/>
            </a:pPr>
            <a:endParaRPr lang="de-DE" sz="1200" kern="120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dirty="0" err="1" smtClean="0">
                <a:solidFill>
                  <a:schemeClr val="tx1"/>
                </a:solidFill>
                <a:latin typeface="Arial" pitchFamily="34" charset="0"/>
                <a:ea typeface="+mn-ea"/>
                <a:cs typeface="Arial" pitchFamily="34" charset="0"/>
              </a:rPr>
              <a:t>BASt</a:t>
            </a:r>
            <a:r>
              <a:rPr lang="de-DE" sz="1200" kern="1200" dirty="0" smtClean="0">
                <a:solidFill>
                  <a:schemeClr val="tx1"/>
                </a:solidFill>
                <a:latin typeface="Arial" pitchFamily="34" charset="0"/>
                <a:ea typeface="+mn-ea"/>
                <a:cs typeface="Arial" pitchFamily="34" charset="0"/>
              </a:rPr>
              <a:t>, 2012: Jeder 5. schwere Unfall mit Güterkraftfahrzeugen ist auf Übermüdung zurückzuführen. (In 16 % der Fälle bei</a:t>
            </a:r>
            <a:r>
              <a:rPr lang="de-DE" sz="1200" kern="1200" baseline="0" dirty="0" smtClean="0">
                <a:solidFill>
                  <a:schemeClr val="tx1"/>
                </a:solidFill>
                <a:latin typeface="Arial" pitchFamily="34" charset="0"/>
                <a:ea typeface="+mn-ea"/>
                <a:cs typeface="Arial" pitchFamily="34" charset="0"/>
              </a:rPr>
              <a:t> den </a:t>
            </a:r>
            <a:r>
              <a:rPr lang="de-DE" sz="1200" kern="1200" dirty="0" smtClean="0">
                <a:solidFill>
                  <a:schemeClr val="tx1"/>
                </a:solidFill>
                <a:latin typeface="Arial" pitchFamily="34" charset="0"/>
                <a:ea typeface="+mn-ea"/>
                <a:cs typeface="Arial" pitchFamily="34" charset="0"/>
              </a:rPr>
              <a:t>7,5 t. ist Müdigkeit</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Hauptunfallursache.)</a:t>
            </a:r>
          </a:p>
          <a:p>
            <a:pPr marL="171450" indent="-171450" algn="l">
              <a:buFont typeface="Arial"/>
              <a:buNone/>
            </a:pPr>
            <a:endParaRPr lang="de-DE" sz="1200" kern="120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dirty="0" smtClean="0">
                <a:solidFill>
                  <a:schemeClr val="tx1"/>
                </a:solidFill>
                <a:latin typeface="Arial" pitchFamily="34" charset="0"/>
                <a:ea typeface="+mn-ea"/>
                <a:cs typeface="Arial" pitchFamily="34" charset="0"/>
              </a:rPr>
              <a:t>alles-führerschein.at, 2015: 5 % der Fahranfänger/innen gaben an, schon einmal einen Sekundenschlaf erlebt zu haben.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15</a:t>
            </a:fld>
            <a:endParaRPr lang="de-DE"/>
          </a:p>
        </p:txBody>
      </p:sp>
    </p:spTree>
    <p:extLst>
      <p:ext uri="{BB962C8B-B14F-4D97-AF65-F5344CB8AC3E}">
        <p14:creationId xmlns:p14="http://schemas.microsoft.com/office/powerpoint/2010/main" val="1101746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baseline="0" noProof="0" dirty="0" smtClean="0">
                <a:solidFill>
                  <a:schemeClr val="tx1"/>
                </a:solidFill>
                <a:latin typeface="Arial" pitchFamily="34" charset="0"/>
                <a:cs typeface="Arial" pitchFamily="34" charset="0"/>
              </a:rPr>
              <a:t>Titel der Studie: </a:t>
            </a:r>
            <a:r>
              <a:rPr lang="en-US" b="0" dirty="0" smtClean="0">
                <a:solidFill>
                  <a:schemeClr val="tx1"/>
                </a:solidFill>
                <a:latin typeface="Arial" pitchFamily="34" charset="0"/>
                <a:cs typeface="Arial" pitchFamily="34" charset="0"/>
              </a:rPr>
              <a:t>Sleepiness at the wheel across Europe: a survey of 19 countries</a:t>
            </a:r>
            <a:r>
              <a:rPr lang="en-US" b="0" baseline="0" dirty="0" smtClean="0">
                <a:solidFill>
                  <a:schemeClr val="tx1"/>
                </a:solidFill>
                <a:latin typeface="Arial" pitchFamily="34" charset="0"/>
                <a:cs typeface="Arial" pitchFamily="34" charset="0"/>
              </a:rPr>
              <a:t> von </a:t>
            </a:r>
            <a:r>
              <a:rPr lang="de-DE" sz="1200" dirty="0" smtClean="0">
                <a:solidFill>
                  <a:schemeClr val="tx1"/>
                </a:solidFill>
                <a:latin typeface="Arial" pitchFamily="34" charset="0"/>
                <a:cs typeface="Arial" pitchFamily="34" charset="0"/>
              </a:rPr>
              <a:t>Goncalves, </a:t>
            </a:r>
            <a:r>
              <a:rPr lang="de-DE" sz="1200" dirty="0" err="1" smtClean="0">
                <a:solidFill>
                  <a:schemeClr val="tx1"/>
                </a:solidFill>
                <a:latin typeface="Arial" pitchFamily="34" charset="0"/>
                <a:cs typeface="Arial" pitchFamily="34" charset="0"/>
              </a:rPr>
              <a:t>Amici</a:t>
            </a:r>
            <a:r>
              <a:rPr lang="de-DE" sz="1200" dirty="0" smtClean="0">
                <a:solidFill>
                  <a:schemeClr val="tx1"/>
                </a:solidFill>
                <a:latin typeface="Arial" pitchFamily="34" charset="0"/>
                <a:cs typeface="Arial" pitchFamily="34" charset="0"/>
              </a:rPr>
              <a:t>, Lucas, </a:t>
            </a:r>
            <a:r>
              <a:rPr lang="de-DE" sz="1200" dirty="0" err="1" smtClean="0">
                <a:solidFill>
                  <a:schemeClr val="tx1"/>
                </a:solidFill>
                <a:latin typeface="Arial" pitchFamily="34" charset="0"/>
                <a:cs typeface="Arial" pitchFamily="34" charset="0"/>
              </a:rPr>
              <a:t>Akerstedt</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Cirignotta</a:t>
            </a:r>
            <a:r>
              <a:rPr lang="de-DE" sz="1200" dirty="0" smtClean="0">
                <a:solidFill>
                  <a:schemeClr val="tx1"/>
                </a:solidFill>
                <a:latin typeface="Arial" pitchFamily="34" charset="0"/>
                <a:cs typeface="Arial" pitchFamily="34" charset="0"/>
              </a:rPr>
              <a:t>, Horne, Leger, </a:t>
            </a:r>
            <a:r>
              <a:rPr lang="de-DE" sz="1200" dirty="0" err="1" smtClean="0">
                <a:solidFill>
                  <a:schemeClr val="tx1"/>
                </a:solidFill>
                <a:latin typeface="Arial" pitchFamily="34" charset="0"/>
                <a:cs typeface="Arial" pitchFamily="34" charset="0"/>
              </a:rPr>
              <a:t>McNicholas</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Partinen</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Teran</a:t>
            </a:r>
            <a:r>
              <a:rPr lang="de-DE" sz="1200" dirty="0" smtClean="0">
                <a:solidFill>
                  <a:schemeClr val="tx1"/>
                </a:solidFill>
                <a:latin typeface="Arial" pitchFamily="34" charset="0"/>
                <a:cs typeface="Arial" pitchFamily="34" charset="0"/>
              </a:rPr>
              <a:t>-Santos, </a:t>
            </a:r>
            <a:r>
              <a:rPr lang="de-DE" sz="1200" dirty="0" err="1" smtClean="0">
                <a:solidFill>
                  <a:schemeClr val="tx1"/>
                </a:solidFill>
                <a:latin typeface="Arial" pitchFamily="34" charset="0"/>
                <a:cs typeface="Arial" pitchFamily="34" charset="0"/>
              </a:rPr>
              <a:t>Peigneux</a:t>
            </a:r>
            <a:r>
              <a:rPr lang="de-DE" sz="1200" dirty="0" smtClean="0">
                <a:solidFill>
                  <a:schemeClr val="tx1"/>
                </a:solidFill>
                <a:latin typeface="Arial" pitchFamily="34" charset="0"/>
                <a:cs typeface="Arial" pitchFamily="34" charset="0"/>
              </a:rPr>
              <a:t>, Grote.</a:t>
            </a:r>
            <a:endParaRPr lang="en-US" sz="1200" b="0" dirty="0" smtClean="0">
              <a:solidFill>
                <a:schemeClr val="tx1"/>
              </a:solidFill>
              <a:latin typeface="Arial" pitchFamily="34" charset="0"/>
              <a:cs typeface="Arial" pitchFamily="34" charset="0"/>
            </a:endParaRPr>
          </a:p>
          <a:p>
            <a:pPr algn="l"/>
            <a:endParaRPr lang="en-US" sz="1200" b="1" baseline="0" noProof="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bezieht sich auf den Zeitraum vom 15. Juli bis zum 6. September 2013.  Die Online-Befragung fand in 19 Ländern statt und richtete sich an die jeweilige allgemeine Bevölkerung von Fahrer/innen ab 17 Jahren. Der Fragebogen wurde dazu in die Landessprache der teilnehmenden Länder übersetzt (ggf. auch in mehrere Sprachen). Die Stichprobe umfasste 12.434 Fragebögen, die statistisch ausgewertet wurden.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16</a:t>
            </a:fld>
            <a:endParaRPr lang="de-DE"/>
          </a:p>
        </p:txBody>
      </p:sp>
    </p:spTree>
    <p:extLst>
      <p:ext uri="{BB962C8B-B14F-4D97-AF65-F5344CB8AC3E}">
        <p14:creationId xmlns:p14="http://schemas.microsoft.com/office/powerpoint/2010/main" val="370328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smtClean="0">
                <a:solidFill>
                  <a:schemeClr val="tx1"/>
                </a:solidFill>
                <a:latin typeface="Arial" pitchFamily="34" charset="0"/>
                <a:cs typeface="Arial" pitchFamily="34" charset="0"/>
              </a:rPr>
              <a:t>Diese</a:t>
            </a:r>
            <a:r>
              <a:rPr lang="de-DE" baseline="0" dirty="0" smtClean="0">
                <a:solidFill>
                  <a:schemeClr val="tx1"/>
                </a:solidFill>
                <a:latin typeface="Arial" pitchFamily="34" charset="0"/>
                <a:cs typeface="Arial" pitchFamily="34" charset="0"/>
              </a:rPr>
              <a:t> zwei Befragungen wurden im Rahmen der Kampagne „Vorsicht Sekundenschlaf!“ durchgeführt. Einzelne Ergebnisse dieser zwei Befragungen werden auf den folgenden Folien skizziert.</a:t>
            </a:r>
          </a:p>
          <a:p>
            <a:pPr algn="l"/>
            <a:endParaRPr lang="de-DE" baseline="0" dirty="0" smtClean="0">
              <a:solidFill>
                <a:schemeClr val="tx1"/>
              </a:solidFill>
              <a:latin typeface="Arial" pitchFamily="34" charset="0"/>
              <a:cs typeface="Arial" pitchFamily="34" charset="0"/>
            </a:endParaRPr>
          </a:p>
          <a:p>
            <a:pPr algn="l"/>
            <a:r>
              <a:rPr lang="de-DE" baseline="0" dirty="0" smtClean="0">
                <a:solidFill>
                  <a:schemeClr val="tx1"/>
                </a:solidFill>
                <a:latin typeface="Arial" pitchFamily="34" charset="0"/>
                <a:cs typeface="Arial" pitchFamily="34" charset="0"/>
              </a:rPr>
              <a:t>Anmerkung: Die Befragung unter den </a:t>
            </a:r>
            <a:r>
              <a:rPr lang="de-DE" dirty="0" smtClean="0">
                <a:solidFill>
                  <a:schemeClr val="tx1"/>
                </a:solidFill>
                <a:latin typeface="Arial" pitchFamily="34" charset="0"/>
                <a:cs typeface="Arial" pitchFamily="34" charset="0"/>
              </a:rPr>
              <a:t>Lkw-Fahrer/innen </a:t>
            </a:r>
            <a:r>
              <a:rPr lang="de-DE" baseline="0" dirty="0" smtClean="0">
                <a:solidFill>
                  <a:schemeClr val="tx1"/>
                </a:solidFill>
                <a:latin typeface="Arial" pitchFamily="34" charset="0"/>
                <a:cs typeface="Arial" pitchFamily="34" charset="0"/>
              </a:rPr>
              <a:t>ist nicht repräsentativ.</a:t>
            </a:r>
          </a:p>
          <a:p>
            <a:pPr algn="l"/>
            <a:endParaRPr lang="de-DE" baseline="0" dirty="0" smtClean="0">
              <a:solidFill>
                <a:schemeClr val="tx1"/>
              </a:solidFill>
              <a:latin typeface="Arial" pitchFamily="34" charset="0"/>
              <a:cs typeface="Arial" pitchFamily="34" charset="0"/>
            </a:endParaRPr>
          </a:p>
          <a:p>
            <a:pPr algn="l"/>
            <a:r>
              <a:rPr lang="de-DE" baseline="0" dirty="0" smtClean="0">
                <a:solidFill>
                  <a:schemeClr val="tx1"/>
                </a:solidFill>
                <a:latin typeface="Arial" pitchFamily="34" charset="0"/>
                <a:cs typeface="Arial" pitchFamily="34" charset="0"/>
              </a:rPr>
              <a:t>Hintergrund: Es wurde nicht nach Herkunft (Ausland, Deutschland) oder Einsatzgebiet (nah, regional, fern) der Berufskraftfahrer/innen unterschieden. </a:t>
            </a:r>
            <a:r>
              <a:rPr lang="de-DE" sz="1200" kern="1200" dirty="0" smtClean="0">
                <a:solidFill>
                  <a:schemeClr val="tx1"/>
                </a:solidFill>
                <a:latin typeface="Arial" pitchFamily="34" charset="0"/>
                <a:ea typeface="+mn-ea"/>
                <a:cs typeface="Arial" pitchFamily="34" charset="0"/>
              </a:rPr>
              <a:t>Die Befragung wurde an den Raststätten </a:t>
            </a:r>
            <a:r>
              <a:rPr lang="de-DE" sz="1200" kern="1200" dirty="0" err="1" smtClean="0">
                <a:solidFill>
                  <a:schemeClr val="tx1"/>
                </a:solidFill>
                <a:latin typeface="Arial" pitchFamily="34" charset="0"/>
                <a:ea typeface="+mn-ea"/>
                <a:cs typeface="Arial" pitchFamily="34" charset="0"/>
              </a:rPr>
              <a:t>Ville</a:t>
            </a:r>
            <a:r>
              <a:rPr lang="de-DE" sz="1200" kern="1200" dirty="0" smtClean="0">
                <a:solidFill>
                  <a:schemeClr val="tx1"/>
                </a:solidFill>
                <a:latin typeface="Arial" pitchFamily="34" charset="0"/>
                <a:ea typeface="+mn-ea"/>
                <a:cs typeface="Arial" pitchFamily="34" charset="0"/>
              </a:rPr>
              <a:t> West A1; </a:t>
            </a:r>
            <a:r>
              <a:rPr lang="de-DE" sz="1200" kern="1200" dirty="0" err="1" smtClean="0">
                <a:solidFill>
                  <a:schemeClr val="tx1"/>
                </a:solidFill>
                <a:latin typeface="Arial" pitchFamily="34" charset="0"/>
                <a:ea typeface="+mn-ea"/>
                <a:cs typeface="Arial" pitchFamily="34" charset="0"/>
              </a:rPr>
              <a:t>Ville</a:t>
            </a:r>
            <a:r>
              <a:rPr lang="de-DE" sz="1200" kern="1200" dirty="0" smtClean="0">
                <a:solidFill>
                  <a:schemeClr val="tx1"/>
                </a:solidFill>
                <a:latin typeface="Arial" pitchFamily="34" charset="0"/>
                <a:ea typeface="+mn-ea"/>
                <a:cs typeface="Arial" pitchFamily="34" charset="0"/>
              </a:rPr>
              <a:t> Ost A1; </a:t>
            </a:r>
            <a:r>
              <a:rPr lang="de-DE" sz="1200" kern="1200" dirty="0" err="1" smtClean="0">
                <a:solidFill>
                  <a:schemeClr val="tx1"/>
                </a:solidFill>
                <a:latin typeface="Arial" pitchFamily="34" charset="0"/>
                <a:ea typeface="+mn-ea"/>
                <a:cs typeface="Arial" pitchFamily="34" charset="0"/>
              </a:rPr>
              <a:t>Medenbach</a:t>
            </a:r>
            <a:r>
              <a:rPr lang="de-DE" sz="1200" kern="1200" dirty="0" smtClean="0">
                <a:solidFill>
                  <a:schemeClr val="tx1"/>
                </a:solidFill>
                <a:latin typeface="Arial" pitchFamily="34" charset="0"/>
                <a:ea typeface="+mn-ea"/>
                <a:cs typeface="Arial" pitchFamily="34" charset="0"/>
              </a:rPr>
              <a:t> West A3; </a:t>
            </a:r>
            <a:r>
              <a:rPr lang="de-DE" sz="1200" kern="1200" dirty="0" err="1" smtClean="0">
                <a:solidFill>
                  <a:schemeClr val="tx1"/>
                </a:solidFill>
                <a:latin typeface="Arial" pitchFamily="34" charset="0"/>
                <a:ea typeface="+mn-ea"/>
                <a:cs typeface="Arial" pitchFamily="34" charset="0"/>
              </a:rPr>
              <a:t>Medenbach</a:t>
            </a:r>
            <a:r>
              <a:rPr lang="de-DE" sz="1200" kern="1200" dirty="0" smtClean="0">
                <a:solidFill>
                  <a:schemeClr val="tx1"/>
                </a:solidFill>
                <a:latin typeface="Arial" pitchFamily="34" charset="0"/>
                <a:ea typeface="+mn-ea"/>
                <a:cs typeface="Arial" pitchFamily="34" charset="0"/>
              </a:rPr>
              <a:t> Ost A3; Vaterstetten Ost A99; Vaterstetten West A99; Am Hockenheimring Ost A6; Am Hockenheimring West A6; Hohe Mark Ost A43; Hohe Mark West A43 durchgeführt und</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umfasste</a:t>
            </a:r>
            <a:r>
              <a:rPr lang="de-DE" sz="1200" kern="1200" baseline="0" dirty="0" smtClean="0">
                <a:solidFill>
                  <a:schemeClr val="tx1"/>
                </a:solidFill>
                <a:latin typeface="Arial" pitchFamily="34" charset="0"/>
                <a:ea typeface="+mn-ea"/>
                <a:cs typeface="Arial" pitchFamily="34" charset="0"/>
              </a:rPr>
              <a:t> </a:t>
            </a:r>
            <a:r>
              <a:rPr lang="de-DE" baseline="0" dirty="0" smtClean="0">
                <a:solidFill>
                  <a:schemeClr val="tx1"/>
                </a:solidFill>
                <a:latin typeface="Arial" pitchFamily="34" charset="0"/>
                <a:cs typeface="Arial" pitchFamily="34" charset="0"/>
              </a:rPr>
              <a:t>Berufskraftfahrer/innen </a:t>
            </a:r>
            <a:r>
              <a:rPr lang="de-DE" sz="1200" kern="1200" dirty="0" smtClean="0">
                <a:solidFill>
                  <a:schemeClr val="tx1"/>
                </a:solidFill>
                <a:latin typeface="Arial" pitchFamily="34" charset="0"/>
                <a:ea typeface="+mn-ea"/>
                <a:cs typeface="Arial" pitchFamily="34" charset="0"/>
              </a:rPr>
              <a:t>von Lkw</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ab 3,5 Tonnen.</a:t>
            </a:r>
            <a:r>
              <a:rPr lang="de-DE" sz="1200" kern="1200" baseline="0" dirty="0" smtClean="0">
                <a:solidFill>
                  <a:schemeClr val="tx1"/>
                </a:solidFill>
                <a:latin typeface="Arial" pitchFamily="34" charset="0"/>
                <a:ea typeface="+mn-ea"/>
                <a:cs typeface="Arial" pitchFamily="34" charset="0"/>
              </a:rPr>
              <a:t> (Dabei wurden</a:t>
            </a:r>
            <a:r>
              <a:rPr lang="de-DE" sz="1200" kern="1200" dirty="0" smtClean="0">
                <a:solidFill>
                  <a:schemeClr val="tx1"/>
                </a:solidFill>
                <a:latin typeface="Arial" pitchFamily="34" charset="0"/>
                <a:ea typeface="+mn-ea"/>
                <a:cs typeface="Arial" pitchFamily="34" charset="0"/>
              </a:rPr>
              <a:t> alle Größen berücksichtigt, also auch große Sattelschlepper).</a:t>
            </a:r>
            <a:endParaRPr lang="de-DE" baseline="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17</a:t>
            </a:fld>
            <a:endParaRPr lang="de-DE"/>
          </a:p>
        </p:txBody>
      </p:sp>
    </p:spTree>
    <p:extLst>
      <p:ext uri="{BB962C8B-B14F-4D97-AF65-F5344CB8AC3E}">
        <p14:creationId xmlns:p14="http://schemas.microsoft.com/office/powerpoint/2010/main" val="2428112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dirty="0" smtClean="0">
                <a:solidFill>
                  <a:schemeClr val="tx1"/>
                </a:solidFill>
                <a:latin typeface="Arial" pitchFamily="34" charset="0"/>
                <a:cs typeface="Arial" pitchFamily="34" charset="0"/>
              </a:rPr>
              <a:t>Diese</a:t>
            </a:r>
            <a:r>
              <a:rPr lang="de-DE" baseline="0" dirty="0" smtClean="0">
                <a:solidFill>
                  <a:schemeClr val="tx1"/>
                </a:solidFill>
                <a:latin typeface="Arial" pitchFamily="34" charset="0"/>
                <a:cs typeface="Arial" pitchFamily="34" charset="0"/>
              </a:rPr>
              <a:t> Ergebnisse beziehen sich auf die zwei auf der Folie zuvor aufgeführten Befragungen der Kampagne „Vorsicht Sekundenschlaf!“. Es wurde gefragt: </a:t>
            </a:r>
            <a:r>
              <a:rPr lang="de-DE" sz="1200" kern="1200" baseline="0" dirty="0" smtClean="0">
                <a:solidFill>
                  <a:schemeClr val="tx1"/>
                </a:solidFill>
                <a:latin typeface="Arial" pitchFamily="34" charset="0"/>
                <a:ea typeface="+mn-ea"/>
                <a:cs typeface="Arial" pitchFamily="34" charset="0"/>
              </a:rPr>
              <a:t>Sind Sie am Steuer schon einmal kurz eingenickt?</a:t>
            </a:r>
            <a:endParaRPr lang="de-DE" baseline="0" dirty="0" smtClean="0">
              <a:solidFill>
                <a:schemeClr val="tx1"/>
              </a:solidFill>
              <a:latin typeface="Arial" pitchFamily="34" charset="0"/>
              <a:cs typeface="Arial" pitchFamily="34" charset="0"/>
            </a:endParaRPr>
          </a:p>
          <a:p>
            <a:pPr algn="l"/>
            <a:endParaRPr lang="de-DE" baseline="0" dirty="0" smtClean="0">
              <a:solidFill>
                <a:schemeClr val="tx1"/>
              </a:solidFill>
              <a:latin typeface="Arial" pitchFamily="34" charset="0"/>
              <a:cs typeface="Arial" pitchFamily="34" charset="0"/>
            </a:endParaRPr>
          </a:p>
          <a:p>
            <a:pPr algn="l"/>
            <a:r>
              <a:rPr lang="de-DE" baseline="0" dirty="0" smtClean="0">
                <a:solidFill>
                  <a:schemeClr val="tx1"/>
                </a:solidFill>
                <a:latin typeface="Arial" pitchFamily="34" charset="0"/>
                <a:cs typeface="Arial" pitchFamily="34" charset="0"/>
              </a:rPr>
              <a:t>Anmerkung: Die Befragung unter den </a:t>
            </a:r>
            <a:r>
              <a:rPr lang="de-DE" dirty="0" smtClean="0">
                <a:solidFill>
                  <a:schemeClr val="tx1"/>
                </a:solidFill>
                <a:latin typeface="Arial" pitchFamily="34" charset="0"/>
                <a:cs typeface="Arial" pitchFamily="34" charset="0"/>
              </a:rPr>
              <a:t>Lkw-Fahrer/innen </a:t>
            </a:r>
            <a:r>
              <a:rPr lang="de-DE" baseline="0" dirty="0" smtClean="0">
                <a:solidFill>
                  <a:schemeClr val="tx1"/>
                </a:solidFill>
                <a:latin typeface="Arial" pitchFamily="34" charset="0"/>
                <a:cs typeface="Arial" pitchFamily="34" charset="0"/>
              </a:rPr>
              <a:t>ist nicht repräsentativ.</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18</a:t>
            </a:fld>
            <a:endParaRPr lang="de-DE"/>
          </a:p>
        </p:txBody>
      </p:sp>
    </p:spTree>
    <p:extLst>
      <p:ext uri="{BB962C8B-B14F-4D97-AF65-F5344CB8AC3E}">
        <p14:creationId xmlns:p14="http://schemas.microsoft.com/office/powerpoint/2010/main" val="332902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baseline="0" dirty="0" smtClean="0">
                <a:solidFill>
                  <a:schemeClr val="tx1"/>
                </a:solidFill>
                <a:latin typeface="Arial" pitchFamily="34" charset="0"/>
                <a:ea typeface="+mn-ea"/>
                <a:cs typeface="Arial" pitchFamily="34" charset="0"/>
              </a:rPr>
              <a:t>Es wurde gefragt: Was tun Sie, wenn Sie beim Fahren sehr müde sind?</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19</a:t>
            </a:fld>
            <a:endParaRPr lang="de-DE"/>
          </a:p>
        </p:txBody>
      </p:sp>
    </p:spTree>
    <p:extLst>
      <p:ext uri="{BB962C8B-B14F-4D97-AF65-F5344CB8AC3E}">
        <p14:creationId xmlns:p14="http://schemas.microsoft.com/office/powerpoint/2010/main" val="3661752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dirty="0" smtClean="0">
                <a:solidFill>
                  <a:schemeClr val="tx1"/>
                </a:solidFill>
                <a:latin typeface="Arial" pitchFamily="34" charset="0"/>
                <a:cs typeface="Arial" pitchFamily="34" charset="0"/>
              </a:rPr>
              <a:t>Dieses Video </a:t>
            </a:r>
            <a:r>
              <a:rPr lang="de-DE" sz="1200" dirty="0" smtClean="0">
                <a:solidFill>
                  <a:schemeClr val="tx1"/>
                </a:solidFill>
                <a:latin typeface="Arial" pitchFamily="34" charset="0"/>
                <a:cs typeface="Arial" pitchFamily="34" charset="0"/>
              </a:rPr>
              <a:t>wurde im Rahmen der Kampagne „Vorsicht Sekundenschlaf!“ mit freundlicher Unterstützung des </a:t>
            </a:r>
            <a:r>
              <a:rPr lang="de-DE" baseline="0" dirty="0" smtClean="0">
                <a:solidFill>
                  <a:schemeClr val="tx1"/>
                </a:solidFill>
                <a:latin typeface="Arial" pitchFamily="34" charset="0"/>
                <a:cs typeface="Arial" pitchFamily="34" charset="0"/>
              </a:rPr>
              <a:t>Automobil-Club Verkehr (ACV) produziert. Es richtet sich an Pkw-Fahrer/innen, liefert aber auch hilfreiche Tipps für Lkw-Fahrer/innen. Dieses Video </a:t>
            </a:r>
            <a:r>
              <a:rPr lang="de-DE" dirty="0" smtClean="0">
                <a:solidFill>
                  <a:schemeClr val="tx1"/>
                </a:solidFill>
                <a:latin typeface="Arial" pitchFamily="34" charset="0"/>
                <a:cs typeface="Arial" pitchFamily="34" charset="0"/>
              </a:rPr>
              <a:t>räumt mit den klassischen Wachmacher-Mythen auf und liefert zusätzlich praktische Tipps zur Vermeidung und zum Umgang mit Müdigkeit während der Fahrt.</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20</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0" kern="1200" baseline="0" dirty="0" smtClean="0">
                <a:solidFill>
                  <a:schemeClr val="tx1"/>
                </a:solidFill>
                <a:latin typeface="Arial" pitchFamily="34" charset="0"/>
                <a:ea typeface="+mn-ea"/>
                <a:cs typeface="Arial" pitchFamily="34" charset="0"/>
              </a:rPr>
              <a:t>Es wurde gefragt: Was tun Sie, wenn Sie beim Fahren sehr müde sind? 75 % machen Pause. Zudem wurde gefragt: Wie gestalten Sie in der Regel kleineren Ruhe- bzw. Pausenzeiten zwischendurch? </a:t>
            </a:r>
            <a:r>
              <a:rPr lang="de-DE" sz="1200" b="0" dirty="0" smtClean="0">
                <a:solidFill>
                  <a:schemeClr val="tx1"/>
                </a:solidFill>
                <a:latin typeface="Arial" pitchFamily="34" charset="0"/>
                <a:cs typeface="Arial" pitchFamily="34" charset="0"/>
              </a:rPr>
              <a:t>57 % der Lkw-Fahrer/innen nutzen ihre Pause für einen Kurzschlaf.</a:t>
            </a:r>
            <a:r>
              <a:rPr lang="de-DE" sz="1200" b="0" baseline="0" dirty="0" smtClean="0">
                <a:solidFill>
                  <a:schemeClr val="tx1"/>
                </a:solidFill>
                <a:latin typeface="Arial" pitchFamily="34" charset="0"/>
                <a:cs typeface="Arial" pitchFamily="34" charset="0"/>
              </a:rPr>
              <a:t> </a:t>
            </a:r>
            <a:r>
              <a:rPr lang="de-DE" sz="1200" b="0" dirty="0" smtClean="0">
                <a:solidFill>
                  <a:schemeClr val="tx1"/>
                </a:solidFill>
                <a:latin typeface="Arial" pitchFamily="34" charset="0"/>
                <a:cs typeface="Arial" pitchFamily="34" charset="0"/>
              </a:rPr>
              <a:t>50 % der Lkw-Fahrer/innen nutzen ihre Pause für etwas Bewegung.</a:t>
            </a:r>
          </a:p>
          <a:p>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21</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2</a:t>
            </a:fld>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baseline="0" dirty="0" smtClean="0">
                <a:solidFill>
                  <a:schemeClr val="tx1"/>
                </a:solidFill>
                <a:latin typeface="Arial" pitchFamily="34" charset="0"/>
                <a:ea typeface="+mn-ea"/>
                <a:cs typeface="Arial" pitchFamily="34" charset="0"/>
              </a:rPr>
              <a:t>Es wurde gefragt: Damit Müdigkeit am Steuer kein Thema mehr ist: Was würden Sie sich von Ihrem Arbeitgeber wünschen?</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22</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baseline="0" noProof="0" dirty="0" smtClean="0">
                <a:solidFill>
                  <a:schemeClr val="tx1"/>
                </a:solidFill>
                <a:latin typeface="Arial" pitchFamily="34" charset="0"/>
                <a:cs typeface="Arial" pitchFamily="34" charset="0"/>
              </a:rPr>
              <a:t>Titel der Studie: </a:t>
            </a:r>
            <a:r>
              <a:rPr lang="en-US" sz="1200" b="0" kern="1200" baseline="0" dirty="0" smtClean="0">
                <a:solidFill>
                  <a:schemeClr val="tx1"/>
                </a:solidFill>
                <a:latin typeface="Arial" pitchFamily="34" charset="0"/>
                <a:ea typeface="+mn-ea"/>
                <a:cs typeface="Arial" pitchFamily="34" charset="0"/>
              </a:rPr>
              <a:t>Acute Sleep Deprivation and Risk of Motor Vehicle Crash Involvement</a:t>
            </a:r>
            <a:endParaRPr lang="de-DE" sz="1200" b="0" baseline="0" noProof="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aseline="0" noProof="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bezieht sich auf </a:t>
            </a:r>
            <a:r>
              <a:rPr lang="de-DE" sz="1200" kern="1200" baseline="0" noProof="0" dirty="0" smtClean="0">
                <a:solidFill>
                  <a:schemeClr val="tx1"/>
                </a:solidFill>
                <a:latin typeface="Arial" pitchFamily="34" charset="0"/>
                <a:ea typeface="+mn-ea"/>
                <a:cs typeface="Arial" pitchFamily="34" charset="0"/>
              </a:rPr>
              <a:t>Zusammenstöße in den Vereinigten Staaten zwischen dem 3. Juli 2005 und 31. Dezember 2007. Die Stichprobe umfasste 7.234 Fahrer/innen beteiligt an 4.571 Zusammenstößen. </a:t>
            </a:r>
            <a:endParaRPr lang="de-DE" sz="1200" baseline="0" noProof="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24</a:t>
            </a:fld>
            <a:endParaRPr lang="de-DE"/>
          </a:p>
        </p:txBody>
      </p:sp>
    </p:spTree>
    <p:extLst>
      <p:ext uri="{BB962C8B-B14F-4D97-AF65-F5344CB8AC3E}">
        <p14:creationId xmlns:p14="http://schemas.microsoft.com/office/powerpoint/2010/main" val="66894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baseline="0" noProof="0" dirty="0" smtClean="0">
                <a:solidFill>
                  <a:schemeClr val="tx1"/>
                </a:solidFill>
                <a:latin typeface="Arial" pitchFamily="34" charset="0"/>
                <a:ea typeface="+mn-ea"/>
                <a:cs typeface="Arial" pitchFamily="34" charset="0"/>
              </a:rPr>
              <a:t>Die Ergebnisse beziehen sich auf die Studie der Folie zuvor. Im Vergleich zu Fahrer/innen, die in den letzten 24 Stunden mindestens sieben Stunden schliefen, hatten Fahrer/innen bei: </a:t>
            </a:r>
          </a:p>
          <a:p>
            <a:pPr algn="l"/>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6-7 Stunden Schlaf = 1,3-fach erhöhtes Unfallrisiko</a:t>
            </a:r>
          </a:p>
          <a:p>
            <a:pPr marL="171450" indent="-171450" algn="l">
              <a:buFont typeface="Arial"/>
              <a:buNone/>
            </a:pPr>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5-6 Stunden Schlaf = 1,9-fach erhöhtes Unfallrisiko</a:t>
            </a:r>
          </a:p>
          <a:p>
            <a:pPr marL="171450" indent="-171450" algn="l">
              <a:buFont typeface="Arial"/>
              <a:buNone/>
            </a:pPr>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4-5 Stunden Schlaf = 4,3-fach erhöhtes Unfallrisiko</a:t>
            </a:r>
          </a:p>
          <a:p>
            <a:pPr marL="171450" indent="-171450" algn="l">
              <a:buFont typeface="Arial"/>
              <a:buNone/>
            </a:pPr>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Weniger als 4 Stunden Schlaf = 11,5-fach erhöhtes Unfallrisiko</a:t>
            </a:r>
            <a:endParaRPr lang="de-DE" sz="1200" noProof="0"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25</a:t>
            </a:fld>
            <a:endParaRPr lang="de-DE"/>
          </a:p>
        </p:txBody>
      </p:sp>
    </p:spTree>
    <p:extLst>
      <p:ext uri="{BB962C8B-B14F-4D97-AF65-F5344CB8AC3E}">
        <p14:creationId xmlns:p14="http://schemas.microsoft.com/office/powerpoint/2010/main" val="3806707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Das Fahren eines Kraftfahrzeuges</a:t>
            </a:r>
            <a:r>
              <a:rPr lang="de-DE" sz="1200" baseline="0" dirty="0" smtClean="0">
                <a:solidFill>
                  <a:schemeClr val="tx1"/>
                </a:solidFill>
                <a:latin typeface="Arial" pitchFamily="34" charset="0"/>
                <a:cs typeface="Arial" pitchFamily="34" charset="0"/>
              </a:rPr>
              <a:t> </a:t>
            </a:r>
            <a:r>
              <a:rPr lang="de-DE" sz="1200" dirty="0" smtClean="0">
                <a:solidFill>
                  <a:schemeClr val="tx1"/>
                </a:solidFill>
                <a:latin typeface="Arial" pitchFamily="34" charset="0"/>
                <a:cs typeface="Arial" pitchFamily="34" charset="0"/>
              </a:rPr>
              <a:t>erfordert volle</a:t>
            </a:r>
            <a:r>
              <a:rPr lang="de-DE" sz="1200" baseline="0" dirty="0" smtClean="0">
                <a:solidFill>
                  <a:schemeClr val="tx1"/>
                </a:solidFill>
                <a:latin typeface="Arial" pitchFamily="34" charset="0"/>
                <a:cs typeface="Arial" pitchFamily="34" charset="0"/>
              </a:rPr>
              <a:t> Konzentration! Wer müde ist, fährt quasi „wie betrunken“. Denn </a:t>
            </a:r>
            <a:r>
              <a:rPr lang="de-DE" sz="1200" dirty="0" smtClean="0">
                <a:solidFill>
                  <a:schemeClr val="tx1"/>
                </a:solidFill>
                <a:latin typeface="Arial" pitchFamily="34" charset="0"/>
                <a:cs typeface="Arial" pitchFamily="34" charset="0"/>
              </a:rPr>
              <a:t>Müdigkeit wirkt beim Autofahren ähnlich wie Alkohol. Schon 17 Stunden ohne Schlaf beeinträchtigen das Reaktionsvermögen wie 0,5 Promille Alkohol im Blut, 22 Stunden ohne Schlaf wirken schon wie 1,0 Promille Alkohol im Blut.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de-DE" sz="1200" dirty="0" smtClean="0">
              <a:solidFill>
                <a:schemeClr val="tx1"/>
              </a:solidFill>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Alkohol </a:t>
            </a:r>
            <a:r>
              <a:rPr lang="de-DE" sz="1200" baseline="0" dirty="0" smtClean="0">
                <a:solidFill>
                  <a:schemeClr val="tx1"/>
                </a:solidFill>
                <a:latin typeface="Arial" pitchFamily="34" charset="0"/>
                <a:cs typeface="Arial" pitchFamily="34" charset="0"/>
              </a:rPr>
              <a:t>verstärkt sogar die Wirkung von Müdigkeit. Für schläfrige Fahrer/innen ist Alkohol daher noch gefährlicher als für ausgeschlafene Fahrer/innen und sollte deshalb gemieden werden. </a:t>
            </a:r>
            <a:endParaRPr lang="de-DE" sz="120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26</a:t>
            </a:fld>
            <a:endParaRPr lang="de-DE"/>
          </a:p>
        </p:txBody>
      </p:sp>
    </p:spTree>
    <p:extLst>
      <p:ext uri="{BB962C8B-B14F-4D97-AF65-F5344CB8AC3E}">
        <p14:creationId xmlns:p14="http://schemas.microsoft.com/office/powerpoint/2010/main" val="4019958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Bitte</a:t>
            </a:r>
            <a:r>
              <a:rPr lang="de-DE" sz="1200" baseline="0" dirty="0" smtClean="0">
                <a:solidFill>
                  <a:schemeClr val="tx1"/>
                </a:solidFill>
                <a:latin typeface="Arial" pitchFamily="34" charset="0"/>
                <a:cs typeface="Arial" pitchFamily="34" charset="0"/>
              </a:rPr>
              <a:t> die Teilnehmer/innen zur Diskussion anregen! </a:t>
            </a:r>
            <a:r>
              <a:rPr lang="de-DE" sz="1200" dirty="0" smtClean="0">
                <a:solidFill>
                  <a:schemeClr val="tx1"/>
                </a:solidFill>
                <a:latin typeface="Arial" pitchFamily="34" charset="0"/>
                <a:cs typeface="Arial" pitchFamily="34" charset="0"/>
              </a:rPr>
              <a:t>Die Auflösung folgt auf der</a:t>
            </a:r>
            <a:r>
              <a:rPr lang="de-DE" sz="1200" baseline="0" dirty="0" smtClean="0">
                <a:solidFill>
                  <a:schemeClr val="tx1"/>
                </a:solidFill>
                <a:latin typeface="Arial" pitchFamily="34" charset="0"/>
                <a:cs typeface="Arial" pitchFamily="34" charset="0"/>
              </a:rPr>
              <a:t> nächsten Folie.</a:t>
            </a:r>
          </a:p>
        </p:txBody>
      </p:sp>
      <p:sp>
        <p:nvSpPr>
          <p:cNvPr id="4" name="Foliennummernplatzhalter 3"/>
          <p:cNvSpPr>
            <a:spLocks noGrp="1"/>
          </p:cNvSpPr>
          <p:nvPr>
            <p:ph type="sldNum" sz="quarter" idx="10"/>
          </p:nvPr>
        </p:nvSpPr>
        <p:spPr/>
        <p:txBody>
          <a:bodyPr/>
          <a:lstStyle/>
          <a:p>
            <a:fld id="{19273AED-C50C-4259-860C-200724DC01F6}" type="slidenum">
              <a:rPr lang="de-DE" smtClean="0"/>
              <a:pPr/>
              <a:t>27</a:t>
            </a:fld>
            <a:endParaRPr lang="de-DE"/>
          </a:p>
        </p:txBody>
      </p:sp>
    </p:spTree>
    <p:extLst>
      <p:ext uri="{BB962C8B-B14F-4D97-AF65-F5344CB8AC3E}">
        <p14:creationId xmlns:p14="http://schemas.microsoft.com/office/powerpoint/2010/main" val="556586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lvl="1" indent="0" algn="l" defTabSz="914400">
              <a:buNone/>
            </a:pPr>
            <a:r>
              <a:rPr lang="de-DE" sz="1200" b="0" dirty="0" smtClean="0">
                <a:solidFill>
                  <a:schemeClr val="tx1"/>
                </a:solidFill>
                <a:latin typeface="Arial" pitchFamily="34" charset="0"/>
                <a:cs typeface="Arial" pitchFamily="34" charset="0"/>
              </a:rPr>
              <a:t>1, 2, 3, 4, 5 Sekunden – Das scheint nicht viel! Aber w</a:t>
            </a:r>
            <a:r>
              <a:rPr lang="de-DE" sz="1200" dirty="0" smtClean="0">
                <a:solidFill>
                  <a:schemeClr val="tx1"/>
                </a:solidFill>
                <a:latin typeface="Arial" pitchFamily="34" charset="0"/>
                <a:cs typeface="Arial" pitchFamily="34" charset="0"/>
              </a:rPr>
              <a:t>er nur kurz einnickt, legt binnen drei Sekunden bei 80 km/h knapp 70 Meter im Blindflug zurück</a:t>
            </a:r>
            <a:r>
              <a:rPr lang="de-DE" sz="1200" baseline="0" dirty="0" smtClean="0">
                <a:solidFill>
                  <a:schemeClr val="tx1"/>
                </a:solidFill>
                <a:latin typeface="Arial" pitchFamily="34" charset="0"/>
                <a:cs typeface="Arial" pitchFamily="34" charset="0"/>
              </a:rPr>
              <a:t> u</a:t>
            </a:r>
            <a:r>
              <a:rPr lang="de-DE" sz="1200" kern="1200" dirty="0" smtClean="0">
                <a:solidFill>
                  <a:schemeClr val="tx1"/>
                </a:solidFill>
                <a:latin typeface="Arial" pitchFamily="34" charset="0"/>
                <a:ea typeface="+mn-ea"/>
                <a:cs typeface="Arial" pitchFamily="34" charset="0"/>
              </a:rPr>
              <a:t>nd in fünf Sekunden</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bei 80 km/h sogar</a:t>
            </a:r>
            <a:r>
              <a:rPr lang="de-DE" sz="1200" kern="1200" baseline="0" dirty="0" smtClean="0">
                <a:solidFill>
                  <a:schemeClr val="tx1"/>
                </a:solidFill>
                <a:latin typeface="Arial" pitchFamily="34" charset="0"/>
                <a:ea typeface="+mn-ea"/>
                <a:cs typeface="Arial" pitchFamily="34" charset="0"/>
              </a:rPr>
              <a:t> 112 Meter! Selbst in dieser kurzen Zeit könnte ein Unfall verursacht und / oder Menschenleben gefährdet werden. </a:t>
            </a:r>
            <a:endParaRPr lang="de-DE" sz="120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28</a:t>
            </a:fld>
            <a:endParaRPr lang="de-DE"/>
          </a:p>
        </p:txBody>
      </p:sp>
    </p:spTree>
    <p:extLst>
      <p:ext uri="{BB962C8B-B14F-4D97-AF65-F5344CB8AC3E}">
        <p14:creationId xmlns:p14="http://schemas.microsoft.com/office/powerpoint/2010/main" val="3724282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Hinter</a:t>
            </a:r>
            <a:r>
              <a:rPr lang="de-DE" baseline="0" dirty="0" smtClean="0">
                <a:solidFill>
                  <a:schemeClr val="tx1"/>
                </a:solidFill>
                <a:latin typeface="Arial" pitchFamily="34" charset="0"/>
                <a:cs typeface="Arial" pitchFamily="34" charset="0"/>
              </a:rPr>
              <a:t> dem Lautsprechersymbol ist ein kurzer Hörfunkbeitrag hinterlegt. Dr. Hans-Günter Weeß, </a:t>
            </a:r>
            <a:r>
              <a:rPr lang="de-DE" sz="1200" dirty="0" smtClean="0">
                <a:solidFill>
                  <a:schemeClr val="tx1"/>
                </a:solidFill>
                <a:latin typeface="Arial" pitchFamily="34" charset="0"/>
                <a:cs typeface="Arial" pitchFamily="34" charset="0"/>
              </a:rPr>
              <a:t>Leiter Schlafzentrum des Pfalzklinikums und</a:t>
            </a:r>
            <a:r>
              <a:rPr lang="de-DE" sz="1200" baseline="0" dirty="0" smtClean="0">
                <a:solidFill>
                  <a:schemeClr val="tx1"/>
                </a:solidFill>
                <a:latin typeface="Arial" pitchFamily="34" charset="0"/>
                <a:cs typeface="Arial" pitchFamily="34" charset="0"/>
              </a:rPr>
              <a:t> </a:t>
            </a:r>
            <a:r>
              <a:rPr lang="de-DE" sz="1200" dirty="0" smtClean="0">
                <a:solidFill>
                  <a:schemeClr val="tx1"/>
                </a:solidFill>
                <a:latin typeface="Arial" pitchFamily="34" charset="0"/>
                <a:cs typeface="Arial" pitchFamily="34" charset="0"/>
              </a:rPr>
              <a:t>Vorstandsmitglied der DGSM</a:t>
            </a:r>
            <a:r>
              <a:rPr lang="de-DE" sz="1200" baseline="0" dirty="0" smtClean="0">
                <a:solidFill>
                  <a:schemeClr val="tx1"/>
                </a:solidFill>
                <a:latin typeface="Arial" pitchFamily="34" charset="0"/>
                <a:cs typeface="Arial" pitchFamily="34" charset="0"/>
              </a:rPr>
              <a:t>, </a:t>
            </a:r>
            <a:r>
              <a:rPr lang="de-DE" baseline="0" dirty="0" smtClean="0">
                <a:solidFill>
                  <a:schemeClr val="tx1"/>
                </a:solidFill>
                <a:latin typeface="Arial" pitchFamily="34" charset="0"/>
                <a:cs typeface="Arial" pitchFamily="34" charset="0"/>
              </a:rPr>
              <a:t>spricht über die Gefahr des ungewollten Einschlafens hinter dem Steuer sowie über ihre Ursachen und Maßnahmen.</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29</a:t>
            </a:fld>
            <a:endParaRPr lang="de-DE"/>
          </a:p>
        </p:txBody>
      </p:sp>
    </p:spTree>
    <p:extLst>
      <p:ext uri="{BB962C8B-B14F-4D97-AF65-F5344CB8AC3E}">
        <p14:creationId xmlns:p14="http://schemas.microsoft.com/office/powerpoint/2010/main" val="1924972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de-DE" sz="1200" dirty="0">
                <a:solidFill>
                  <a:schemeClr val="tx1"/>
                </a:solidFill>
                <a:latin typeface="Arial" pitchFamily="34" charset="0"/>
                <a:cs typeface="Arial" pitchFamily="34" charset="0"/>
              </a:rPr>
              <a:t>Bitte</a:t>
            </a:r>
            <a:r>
              <a:rPr lang="de-DE" sz="1200" baseline="0" dirty="0">
                <a:solidFill>
                  <a:schemeClr val="tx1"/>
                </a:solidFill>
                <a:latin typeface="Arial" pitchFamily="34" charset="0"/>
                <a:cs typeface="Arial" pitchFamily="34" charset="0"/>
              </a:rPr>
              <a:t> die Teilnehmer/innen zur Diskussion anregen! </a:t>
            </a:r>
            <a:r>
              <a:rPr lang="de-DE" b="0" dirty="0">
                <a:solidFill>
                  <a:schemeClr val="tx1"/>
                </a:solidFill>
                <a:latin typeface="Arial" pitchFamily="34" charset="0"/>
                <a:cs typeface="Arial" pitchFamily="34" charset="0"/>
              </a:rPr>
              <a:t>Lassen Sie m</a:t>
            </a:r>
            <a:r>
              <a:rPr lang="de-DE" dirty="0">
                <a:solidFill>
                  <a:schemeClr val="tx1"/>
                </a:solidFill>
                <a:latin typeface="Arial" pitchFamily="34" charset="0"/>
                <a:cs typeface="Arial" pitchFamily="34" charset="0"/>
              </a:rPr>
              <a:t>öglichst</a:t>
            </a:r>
            <a:r>
              <a:rPr lang="de-DE" baseline="0" dirty="0">
                <a:solidFill>
                  <a:schemeClr val="tx1"/>
                </a:solidFill>
                <a:latin typeface="Arial" pitchFamily="34" charset="0"/>
                <a:cs typeface="Arial" pitchFamily="34" charset="0"/>
              </a:rPr>
              <a:t> die </a:t>
            </a:r>
            <a:r>
              <a:rPr lang="de-DE" sz="1200" baseline="0" dirty="0">
                <a:solidFill>
                  <a:schemeClr val="tx1"/>
                </a:solidFill>
                <a:latin typeface="Arial" pitchFamily="34" charset="0"/>
                <a:cs typeface="Arial" pitchFamily="34" charset="0"/>
              </a:rPr>
              <a:t>Teilnehmer/innen</a:t>
            </a:r>
            <a:r>
              <a:rPr lang="de-DE" dirty="0">
                <a:solidFill>
                  <a:schemeClr val="tx1"/>
                </a:solidFill>
                <a:latin typeface="Arial" pitchFamily="34" charset="0"/>
                <a:cs typeface="Arial" pitchFamily="34" charset="0"/>
              </a:rPr>
              <a:t> von ihren persönlichen Erfahrungen berichten. </a:t>
            </a:r>
            <a:r>
              <a:rPr lang="de-DE" sz="1200" dirty="0">
                <a:solidFill>
                  <a:schemeClr val="tx1"/>
                </a:solidFill>
                <a:latin typeface="Arial" pitchFamily="34" charset="0"/>
                <a:cs typeface="Arial" pitchFamily="34" charset="0"/>
              </a:rPr>
              <a:t>Die Auflösung folgt auf der</a:t>
            </a:r>
            <a:r>
              <a:rPr lang="de-DE" sz="1200" baseline="0" dirty="0">
                <a:solidFill>
                  <a:schemeClr val="tx1"/>
                </a:solidFill>
                <a:latin typeface="Arial" pitchFamily="34" charset="0"/>
                <a:cs typeface="Arial" pitchFamily="34" charset="0"/>
              </a:rPr>
              <a:t> nächsten Folie bzw. den nächsten Folien.</a:t>
            </a:r>
            <a:endParaRPr lang="de-DE" dirty="0">
              <a:solidFill>
                <a:schemeClr val="tx1"/>
              </a:solidFill>
              <a:latin typeface="Arial" pitchFamily="34" charset="0"/>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31</a:t>
            </a:fld>
            <a:endParaRPr lang="en-GB" altLang="de-DE" sz="1200"/>
          </a:p>
        </p:txBody>
      </p:sp>
    </p:spTree>
    <p:extLst>
      <p:ext uri="{BB962C8B-B14F-4D97-AF65-F5344CB8AC3E}">
        <p14:creationId xmlns:p14="http://schemas.microsoft.com/office/powerpoint/2010/main" val="3860105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latin typeface="Arial" pitchFamily="34" charset="0"/>
                <a:cs typeface="Arial" pitchFamily="34" charset="0"/>
              </a:rPr>
              <a:t>Die Wahrscheinlichkeit </a:t>
            </a:r>
            <a:r>
              <a:rPr lang="de-DE" dirty="0" smtClean="0">
                <a:solidFill>
                  <a:schemeClr val="tx1"/>
                </a:solidFill>
                <a:latin typeface="Arial" pitchFamily="34" charset="0"/>
                <a:cs typeface="Arial" pitchFamily="34" charset="0"/>
              </a:rPr>
              <a:t>von Müdigkeit am Steuer</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kann </a:t>
            </a:r>
            <a:r>
              <a:rPr lang="de-DE" dirty="0">
                <a:solidFill>
                  <a:schemeClr val="tx1"/>
                </a:solidFill>
                <a:latin typeface="Arial" pitchFamily="34" charset="0"/>
                <a:cs typeface="Arial" pitchFamily="34" charset="0"/>
              </a:rPr>
              <a:t>durch verschiedene Faktoren verstärkt werden. So steigt das Risiko für Müdigkeit </a:t>
            </a:r>
            <a:r>
              <a:rPr lang="de-DE" dirty="0" smtClean="0">
                <a:solidFill>
                  <a:schemeClr val="tx1"/>
                </a:solidFill>
                <a:latin typeface="Arial" pitchFamily="34" charset="0"/>
                <a:cs typeface="Arial" pitchFamily="34" charset="0"/>
              </a:rPr>
              <a:t>und damit das </a:t>
            </a:r>
            <a:r>
              <a:rPr lang="de-DE" baseline="0" dirty="0" smtClean="0">
                <a:solidFill>
                  <a:schemeClr val="tx1"/>
                </a:solidFill>
                <a:latin typeface="Arial" pitchFamily="34" charset="0"/>
                <a:cs typeface="Arial" pitchFamily="34" charset="0"/>
              </a:rPr>
              <a:t>ungewollte Einschlafen </a:t>
            </a:r>
            <a:r>
              <a:rPr lang="de-DE" dirty="0" smtClean="0">
                <a:solidFill>
                  <a:schemeClr val="tx1"/>
                </a:solidFill>
                <a:latin typeface="Arial" pitchFamily="34" charset="0"/>
                <a:cs typeface="Arial" pitchFamily="34" charset="0"/>
              </a:rPr>
              <a:t>am Steuer in </a:t>
            </a:r>
            <a:r>
              <a:rPr lang="de-DE" dirty="0">
                <a:solidFill>
                  <a:schemeClr val="tx1"/>
                </a:solidFill>
                <a:latin typeface="Arial" pitchFamily="34" charset="0"/>
                <a:cs typeface="Arial" pitchFamily="34" charset="0"/>
              </a:rPr>
              <a:t>der Konsequenz laut Studien und </a:t>
            </a:r>
            <a:r>
              <a:rPr lang="de-DE" dirty="0" smtClean="0">
                <a:solidFill>
                  <a:schemeClr val="tx1"/>
                </a:solidFill>
                <a:latin typeface="Arial" pitchFamily="34" charset="0"/>
                <a:cs typeface="Arial" pitchFamily="34" charset="0"/>
              </a:rPr>
              <a:t>Experten:</a:t>
            </a:r>
            <a:endParaRPr lang="de-DE" dirty="0">
              <a:solidFill>
                <a:schemeClr val="tx1"/>
              </a:solidFill>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de-DE" dirty="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200" b="0" dirty="0" smtClean="0">
                <a:solidFill>
                  <a:schemeClr val="tx1"/>
                </a:solidFill>
                <a:latin typeface="Arial" pitchFamily="34" charset="0"/>
                <a:cs typeface="Arial" pitchFamily="34" charset="0"/>
              </a:rPr>
              <a:t>Vorausgehende Schlafmenge:</a:t>
            </a:r>
            <a:r>
              <a:rPr lang="de-DE" sz="1200" b="0" baseline="0" dirty="0" smtClean="0">
                <a:solidFill>
                  <a:schemeClr val="tx1"/>
                </a:solidFill>
                <a:latin typeface="Arial" pitchFamily="34" charset="0"/>
                <a:cs typeface="Arial" pitchFamily="34" charset="0"/>
              </a:rPr>
              <a:t> durch </a:t>
            </a:r>
            <a:r>
              <a:rPr lang="de-DE" dirty="0" smtClean="0">
                <a:solidFill>
                  <a:schemeClr val="tx1"/>
                </a:solidFill>
                <a:latin typeface="Arial" pitchFamily="34" charset="0"/>
                <a:cs typeface="Arial" pitchFamily="34" charset="0"/>
              </a:rPr>
              <a:t>zu </a:t>
            </a:r>
            <a:r>
              <a:rPr lang="de-DE" dirty="0">
                <a:solidFill>
                  <a:schemeClr val="tx1"/>
                </a:solidFill>
                <a:latin typeface="Arial" pitchFamily="34" charset="0"/>
                <a:cs typeface="Arial" pitchFamily="34" charset="0"/>
              </a:rPr>
              <a:t>wenig Schlaf </a:t>
            </a:r>
            <a:r>
              <a:rPr lang="de-DE" dirty="0" smtClean="0">
                <a:solidFill>
                  <a:schemeClr val="tx1"/>
                </a:solidFill>
                <a:latin typeface="Arial" pitchFamily="34" charset="0"/>
                <a:cs typeface="Arial" pitchFamily="34" charset="0"/>
              </a:rPr>
              <a:t>(z.B. durch Lärm </a:t>
            </a:r>
            <a:r>
              <a:rPr lang="de-DE" dirty="0">
                <a:solidFill>
                  <a:schemeClr val="tx1"/>
                </a:solidFill>
                <a:latin typeface="Arial" pitchFamily="34" charset="0"/>
                <a:cs typeface="Arial" pitchFamily="34" charset="0"/>
              </a:rPr>
              <a:t>an der Autobahn, fehlende Rastplätze, Schichtarbeit</a:t>
            </a:r>
            <a:r>
              <a:rPr lang="de-DE" baseline="0" dirty="0" smtClean="0">
                <a:solidFill>
                  <a:schemeClr val="tx1"/>
                </a:solidFill>
                <a:latin typeface="Arial" pitchFamily="34" charset="0"/>
                <a:cs typeface="Arial" pitchFamily="34" charset="0"/>
              </a:rPr>
              <a:t>)</a:t>
            </a: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baseline="0" dirty="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Schlafstörungen:</a:t>
            </a:r>
            <a:r>
              <a:rPr lang="de-DE" sz="1200" b="0" baseline="0" dirty="0" smtClean="0">
                <a:solidFill>
                  <a:schemeClr val="tx1"/>
                </a:solidFill>
                <a:latin typeface="Arial" pitchFamily="34" charset="0"/>
                <a:cs typeface="Arial" pitchFamily="34" charset="0"/>
              </a:rPr>
              <a:t> durch Schlafstörungen, die latent müde machen</a:t>
            </a:r>
            <a:endParaRPr lang="de-DE" sz="1200" b="0" dirty="0" smtClean="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b="0" dirty="0" smtClean="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Zeitpunkt:</a:t>
            </a:r>
            <a:r>
              <a:rPr lang="de-DE" sz="1200" b="0" baseline="0" dirty="0" smtClean="0">
                <a:solidFill>
                  <a:schemeClr val="tx1"/>
                </a:solidFill>
                <a:latin typeface="Arial" pitchFamily="34" charset="0"/>
                <a:cs typeface="Arial" pitchFamily="34" charset="0"/>
              </a:rPr>
              <a:t> durch Fahrten </a:t>
            </a:r>
            <a:r>
              <a:rPr lang="de-DE" dirty="0" smtClean="0">
                <a:solidFill>
                  <a:schemeClr val="tx1"/>
                </a:solidFill>
                <a:latin typeface="Arial" pitchFamily="34" charset="0"/>
                <a:cs typeface="Arial" pitchFamily="34" charset="0"/>
              </a:rPr>
              <a:t>in </a:t>
            </a:r>
            <a:r>
              <a:rPr lang="de-DE" dirty="0">
                <a:solidFill>
                  <a:schemeClr val="tx1"/>
                </a:solidFill>
                <a:latin typeface="Arial" pitchFamily="34" charset="0"/>
                <a:cs typeface="Arial" pitchFamily="34" charset="0"/>
              </a:rPr>
              <a:t>den frühen Morgenstunden zwischen sechs und acht Uhr und in den späten Nachmittagsstunden zwischen 14 und 16 </a:t>
            </a:r>
            <a:r>
              <a:rPr lang="de-DE" dirty="0" smtClean="0">
                <a:solidFill>
                  <a:schemeClr val="tx1"/>
                </a:solidFill>
                <a:latin typeface="Arial" pitchFamily="34" charset="0"/>
                <a:cs typeface="Arial" pitchFamily="34" charset="0"/>
              </a:rPr>
              <a:t>Uhr</a:t>
            </a: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dirty="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Medikamente:</a:t>
            </a:r>
            <a:r>
              <a:rPr lang="de-DE" sz="1200" b="0" baseline="0" dirty="0" smtClean="0">
                <a:solidFill>
                  <a:schemeClr val="tx1"/>
                </a:solidFill>
                <a:latin typeface="Arial" pitchFamily="34" charset="0"/>
                <a:cs typeface="Arial" pitchFamily="34" charset="0"/>
              </a:rPr>
              <a:t> nach </a:t>
            </a:r>
            <a:r>
              <a:rPr lang="de-DE" dirty="0" smtClean="0">
                <a:solidFill>
                  <a:schemeClr val="tx1"/>
                </a:solidFill>
                <a:latin typeface="Arial" pitchFamily="34" charset="0"/>
                <a:cs typeface="Arial" pitchFamily="34" charset="0"/>
              </a:rPr>
              <a:t>der Einnahme </a:t>
            </a:r>
            <a:r>
              <a:rPr lang="de-DE" dirty="0">
                <a:solidFill>
                  <a:schemeClr val="tx1"/>
                </a:solidFill>
                <a:latin typeface="Arial" pitchFamily="34" charset="0"/>
                <a:cs typeface="Arial" pitchFamily="34" charset="0"/>
              </a:rPr>
              <a:t>von schläfrig machenden Medikamenten wie beispielsweise </a:t>
            </a:r>
            <a:r>
              <a:rPr lang="de-DE" dirty="0" smtClean="0">
                <a:solidFill>
                  <a:schemeClr val="tx1"/>
                </a:solidFill>
                <a:latin typeface="Arial" pitchFamily="34" charset="0"/>
                <a:cs typeface="Arial" pitchFamily="34" charset="0"/>
              </a:rPr>
              <a:t>Psychopharmaka</a:t>
            </a: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dirty="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Zurückgelegte Kilometer:</a:t>
            </a:r>
            <a:r>
              <a:rPr lang="de-DE" sz="1200" b="0" baseline="0" dirty="0" smtClean="0">
                <a:solidFill>
                  <a:schemeClr val="tx1"/>
                </a:solidFill>
                <a:latin typeface="Arial" pitchFamily="34" charset="0"/>
                <a:cs typeface="Arial" pitchFamily="34" charset="0"/>
              </a:rPr>
              <a:t> durch l</a:t>
            </a:r>
            <a:r>
              <a:rPr lang="de-DE" dirty="0" smtClean="0">
                <a:solidFill>
                  <a:schemeClr val="tx1"/>
                </a:solidFill>
                <a:latin typeface="Arial" pitchFamily="34" charset="0"/>
                <a:cs typeface="Arial" pitchFamily="34" charset="0"/>
              </a:rPr>
              <a:t>ange Strecken</a:t>
            </a: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dirty="0" smtClean="0">
                <a:solidFill>
                  <a:schemeClr val="tx1"/>
                </a:solidFill>
                <a:latin typeface="Arial" pitchFamily="34" charset="0"/>
                <a:cs typeface="Arial" pitchFamily="34" charset="0"/>
              </a:rPr>
              <a:t>Alter:</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mit </a:t>
            </a:r>
            <a:r>
              <a:rPr lang="de-DE" dirty="0">
                <a:solidFill>
                  <a:schemeClr val="tx1"/>
                </a:solidFill>
                <a:latin typeface="Arial" pitchFamily="34" charset="0"/>
                <a:cs typeface="Arial" pitchFamily="34" charset="0"/>
              </a:rPr>
              <a:t>zunehmendem</a:t>
            </a:r>
            <a:r>
              <a:rPr lang="de-DE" baseline="0" dirty="0">
                <a:solidFill>
                  <a:schemeClr val="tx1"/>
                </a:solidFill>
                <a:latin typeface="Arial" pitchFamily="34" charset="0"/>
                <a:cs typeface="Arial" pitchFamily="34" charset="0"/>
              </a:rPr>
              <a:t> </a:t>
            </a:r>
            <a:r>
              <a:rPr lang="de-DE" baseline="0" dirty="0" smtClean="0">
                <a:solidFill>
                  <a:schemeClr val="tx1"/>
                </a:solidFill>
                <a:latin typeface="Arial" pitchFamily="34" charset="0"/>
                <a:cs typeface="Arial" pitchFamily="34" charset="0"/>
              </a:rPr>
              <a:t>Alter</a:t>
            </a: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dirty="0" smtClean="0">
                <a:solidFill>
                  <a:schemeClr val="tx1"/>
                </a:solidFill>
                <a:latin typeface="Arial" pitchFamily="34" charset="0"/>
                <a:cs typeface="Arial" pitchFamily="34" charset="0"/>
              </a:rPr>
              <a:t>Geschlecht: vor allem unter Männern (weil</a:t>
            </a:r>
            <a:r>
              <a:rPr lang="de-DE" baseline="0" dirty="0" smtClean="0">
                <a:solidFill>
                  <a:schemeClr val="tx1"/>
                </a:solidFill>
                <a:latin typeface="Arial" pitchFamily="34" charset="0"/>
                <a:cs typeface="Arial" pitchFamily="34" charset="0"/>
              </a:rPr>
              <a:t> sie vor allem häufiger unter einer </a:t>
            </a:r>
            <a:r>
              <a:rPr lang="de-DE" baseline="0" dirty="0" err="1" smtClean="0">
                <a:solidFill>
                  <a:schemeClr val="tx1"/>
                </a:solidFill>
                <a:latin typeface="Arial" pitchFamily="34" charset="0"/>
                <a:cs typeface="Arial" pitchFamily="34" charset="0"/>
              </a:rPr>
              <a:t>Schlafapnoe</a:t>
            </a:r>
            <a:r>
              <a:rPr lang="de-DE" baseline="0" dirty="0" smtClean="0">
                <a:solidFill>
                  <a:schemeClr val="tx1"/>
                </a:solidFill>
                <a:latin typeface="Arial" pitchFamily="34" charset="0"/>
                <a:cs typeface="Arial" pitchFamily="34" charset="0"/>
              </a:rPr>
              <a:t> und damit Tagesmüdigkeit leiden)</a:t>
            </a: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baseline="0" dirty="0" smtClean="0">
                <a:solidFill>
                  <a:schemeClr val="tx1"/>
                </a:solidFill>
                <a:latin typeface="Arial" pitchFamily="34" charset="0"/>
                <a:cs typeface="Arial" pitchFamily="34" charset="0"/>
              </a:rPr>
              <a:t>Fahrsituation: durch Fahrten alleine im Fahrzeug (ohne Beifahrer/in)</a:t>
            </a: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dirty="0" smtClean="0">
                <a:solidFill>
                  <a:schemeClr val="tx1"/>
                </a:solidFill>
                <a:latin typeface="Arial" pitchFamily="34" charset="0"/>
                <a:cs typeface="Arial" pitchFamily="34" charset="0"/>
              </a:rPr>
              <a:t>Straßenart: auf monotonen, eintönigen und bekannten Strecken etwa auf der Autobahn</a:t>
            </a:r>
            <a:r>
              <a:rPr lang="de-DE" baseline="0" dirty="0" smtClean="0">
                <a:solidFill>
                  <a:schemeClr val="tx1"/>
                </a:solidFill>
                <a:latin typeface="Arial" pitchFamily="34" charset="0"/>
                <a:cs typeface="Arial" pitchFamily="34" charset="0"/>
              </a:rPr>
              <a:t> (</a:t>
            </a:r>
            <a:r>
              <a:rPr lang="de-DE" sz="1200" kern="1200" dirty="0" smtClean="0">
                <a:solidFill>
                  <a:schemeClr val="tx1"/>
                </a:solidFill>
                <a:effectLst/>
                <a:latin typeface="Arial" pitchFamily="34" charset="0"/>
                <a:ea typeface="+mn-ea"/>
                <a:cs typeface="Arial" pitchFamily="34" charset="0"/>
              </a:rPr>
              <a:t>im Stadtverkehr muss man mehr bremsen,</a:t>
            </a:r>
            <a:r>
              <a:rPr lang="de-DE" sz="1200" kern="1200" baseline="0" dirty="0" smtClean="0">
                <a:solidFill>
                  <a:schemeClr val="tx1"/>
                </a:solidFill>
                <a:effectLst/>
                <a:latin typeface="Arial" pitchFamily="34" charset="0"/>
                <a:ea typeface="+mn-ea"/>
                <a:cs typeface="Arial" pitchFamily="34" charset="0"/>
              </a:rPr>
              <a:t> kuppeln, abbiegen, Gas geben, die Spur wechseln – das hält wach)</a:t>
            </a: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None/>
              <a:tabLst/>
              <a:defRPr/>
            </a:pPr>
            <a:endParaRPr lang="de-DE" sz="1200" b="0"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Körperliche Erkrankungen:</a:t>
            </a:r>
            <a:r>
              <a:rPr lang="de-DE" sz="1200" b="0" baseline="0" dirty="0" smtClean="0">
                <a:solidFill>
                  <a:schemeClr val="tx1"/>
                </a:solidFill>
                <a:latin typeface="Arial" pitchFamily="34" charset="0"/>
                <a:cs typeface="Arial" pitchFamily="34" charset="0"/>
              </a:rPr>
              <a:t> durch Erkrankungen wie </a:t>
            </a:r>
            <a:r>
              <a:rPr lang="de-DE" dirty="0" smtClean="0">
                <a:solidFill>
                  <a:schemeClr val="tx1"/>
                </a:solidFill>
                <a:latin typeface="Arial" pitchFamily="34" charset="0"/>
                <a:cs typeface="Arial" pitchFamily="34" charset="0"/>
              </a:rPr>
              <a:t>Herzerkrankungen</a:t>
            </a:r>
            <a:r>
              <a:rPr lang="de-DE" baseline="0" dirty="0" smtClean="0">
                <a:solidFill>
                  <a:schemeClr val="tx1"/>
                </a:solidFill>
                <a:latin typeface="Arial" pitchFamily="34" charset="0"/>
                <a:cs typeface="Arial" pitchFamily="34" charset="0"/>
              </a:rPr>
              <a:t> oder</a:t>
            </a:r>
            <a:r>
              <a:rPr lang="de-DE" dirty="0" smtClean="0">
                <a:solidFill>
                  <a:schemeClr val="tx1"/>
                </a:solidFill>
                <a:latin typeface="Arial" pitchFamily="34" charset="0"/>
                <a:cs typeface="Arial" pitchFamily="34" charset="0"/>
              </a:rPr>
              <a:t> chronische Erkrankungen von Lunge, Niere, Magen- und Darmtrakt</a:t>
            </a:r>
          </a:p>
        </p:txBody>
      </p:sp>
      <p:sp>
        <p:nvSpPr>
          <p:cNvPr id="3143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32</a:t>
            </a:fld>
            <a:endParaRPr lang="en-GB" altLang="de-DE" sz="1200"/>
          </a:p>
        </p:txBody>
      </p:sp>
    </p:spTree>
    <p:extLst>
      <p:ext uri="{BB962C8B-B14F-4D97-AF65-F5344CB8AC3E}">
        <p14:creationId xmlns:p14="http://schemas.microsoft.com/office/powerpoint/2010/main" val="2936005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Titel der Studie: </a:t>
            </a:r>
            <a:r>
              <a:rPr lang="en-US" b="0" dirty="0" smtClean="0">
                <a:solidFill>
                  <a:schemeClr val="tx1"/>
                </a:solidFill>
                <a:latin typeface="Arial" pitchFamily="34" charset="0"/>
                <a:cs typeface="Arial" pitchFamily="34" charset="0"/>
              </a:rPr>
              <a:t>Sleepiness at the wheel across Europe: a survey of 19 countries</a:t>
            </a:r>
            <a:r>
              <a:rPr lang="en-US" b="0" baseline="0" dirty="0" smtClean="0">
                <a:solidFill>
                  <a:schemeClr val="tx1"/>
                </a:solidFill>
                <a:latin typeface="Arial" pitchFamily="34" charset="0"/>
                <a:cs typeface="Arial" pitchFamily="34" charset="0"/>
              </a:rPr>
              <a:t> von </a:t>
            </a:r>
            <a:r>
              <a:rPr lang="de-DE" sz="1200" dirty="0" smtClean="0">
                <a:solidFill>
                  <a:schemeClr val="tx1"/>
                </a:solidFill>
                <a:latin typeface="Arial" pitchFamily="34" charset="0"/>
                <a:cs typeface="Arial" pitchFamily="34" charset="0"/>
              </a:rPr>
              <a:t>Goncalves, </a:t>
            </a:r>
            <a:r>
              <a:rPr lang="de-DE" sz="1200" dirty="0" err="1" smtClean="0">
                <a:solidFill>
                  <a:schemeClr val="tx1"/>
                </a:solidFill>
                <a:latin typeface="Arial" pitchFamily="34" charset="0"/>
                <a:cs typeface="Arial" pitchFamily="34" charset="0"/>
              </a:rPr>
              <a:t>Amici</a:t>
            </a:r>
            <a:r>
              <a:rPr lang="de-DE" sz="1200" dirty="0" smtClean="0">
                <a:solidFill>
                  <a:schemeClr val="tx1"/>
                </a:solidFill>
                <a:latin typeface="Arial" pitchFamily="34" charset="0"/>
                <a:cs typeface="Arial" pitchFamily="34" charset="0"/>
              </a:rPr>
              <a:t>, Lucas, </a:t>
            </a:r>
            <a:r>
              <a:rPr lang="de-DE" sz="1200" dirty="0" err="1" smtClean="0">
                <a:solidFill>
                  <a:schemeClr val="tx1"/>
                </a:solidFill>
                <a:latin typeface="Arial" pitchFamily="34" charset="0"/>
                <a:cs typeface="Arial" pitchFamily="34" charset="0"/>
              </a:rPr>
              <a:t>Akerstedt</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Cirignotta</a:t>
            </a:r>
            <a:r>
              <a:rPr lang="de-DE" sz="1200" dirty="0" smtClean="0">
                <a:solidFill>
                  <a:schemeClr val="tx1"/>
                </a:solidFill>
                <a:latin typeface="Arial" pitchFamily="34" charset="0"/>
                <a:cs typeface="Arial" pitchFamily="34" charset="0"/>
              </a:rPr>
              <a:t>, Horne, Leger, </a:t>
            </a:r>
            <a:r>
              <a:rPr lang="de-DE" sz="1200" dirty="0" err="1" smtClean="0">
                <a:solidFill>
                  <a:schemeClr val="tx1"/>
                </a:solidFill>
                <a:latin typeface="Arial" pitchFamily="34" charset="0"/>
                <a:cs typeface="Arial" pitchFamily="34" charset="0"/>
              </a:rPr>
              <a:t>McNicholas</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Partinen</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Teran</a:t>
            </a:r>
            <a:r>
              <a:rPr lang="de-DE" sz="1200" dirty="0" smtClean="0">
                <a:solidFill>
                  <a:schemeClr val="tx1"/>
                </a:solidFill>
                <a:latin typeface="Arial" pitchFamily="34" charset="0"/>
                <a:cs typeface="Arial" pitchFamily="34" charset="0"/>
              </a:rPr>
              <a:t>-Santos, </a:t>
            </a:r>
            <a:r>
              <a:rPr lang="de-DE" sz="1200" dirty="0" err="1" smtClean="0">
                <a:solidFill>
                  <a:schemeClr val="tx1"/>
                </a:solidFill>
                <a:latin typeface="Arial" pitchFamily="34" charset="0"/>
                <a:cs typeface="Arial" pitchFamily="34" charset="0"/>
              </a:rPr>
              <a:t>Peigneux</a:t>
            </a:r>
            <a:r>
              <a:rPr lang="de-DE" sz="1200" dirty="0" smtClean="0">
                <a:solidFill>
                  <a:schemeClr val="tx1"/>
                </a:solidFill>
                <a:latin typeface="Arial" pitchFamily="34" charset="0"/>
                <a:cs typeface="Arial" pitchFamily="34" charset="0"/>
              </a:rPr>
              <a:t>, Grote.</a:t>
            </a:r>
            <a:endParaRPr lang="en-US" b="0" dirty="0" smtClean="0">
              <a:solidFill>
                <a:schemeClr val="tx1"/>
              </a:solidFill>
              <a:latin typeface="Arial" pitchFamily="34" charset="0"/>
              <a:cs typeface="Arial" pitchFamily="34" charset="0"/>
            </a:endParaRPr>
          </a:p>
          <a:p>
            <a:pPr algn="l"/>
            <a:endParaRPr lang="en-US"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bezieht sich auf den Zeitraum vom 15. Juli bis zum 6. September 2013.  Die Online-Befragung fand in 19 Ländern statt und richtete sich an die jeweilige allgemeine Bevölkerung von Fahrer/innen ab 17 Jahren. Der Fragebogen wurde dazu in die Landessprache der teilnehmenden Länder übersetzt (ggf. auch in mehrere Sprachen). Die Stichprobe umfasste 12.434 Fragebögen, die statistisch ausgewertet wurden.</a:t>
            </a:r>
          </a:p>
          <a:p>
            <a:pPr algn="l"/>
            <a:endParaRPr lang="en-US" dirty="0" smtClean="0">
              <a:solidFill>
                <a:schemeClr val="tx1"/>
              </a:solidFill>
              <a:latin typeface="Arial" pitchFamily="34" charset="0"/>
              <a:cs typeface="Arial" pitchFamily="34" charset="0"/>
            </a:endParaRPr>
          </a:p>
          <a:p>
            <a:pPr algn="l"/>
            <a:r>
              <a:rPr lang="de-DE" noProof="0" dirty="0" smtClean="0">
                <a:solidFill>
                  <a:schemeClr val="tx1"/>
                </a:solidFill>
                <a:latin typeface="Arial" pitchFamily="34" charset="0"/>
                <a:cs typeface="Arial" pitchFamily="34" charset="0"/>
              </a:rPr>
              <a:t>Fahrer/inne</a:t>
            </a:r>
            <a:r>
              <a:rPr lang="de-DE" baseline="0" noProof="0" dirty="0" smtClean="0">
                <a:solidFill>
                  <a:schemeClr val="tx1"/>
                </a:solidFill>
                <a:latin typeface="Arial" pitchFamily="34" charset="0"/>
                <a:cs typeface="Arial" pitchFamily="34" charset="0"/>
              </a:rPr>
              <a:t>n, die in einen Unfall verwickelt waren, nannten folgende Gründe</a:t>
            </a:r>
            <a:r>
              <a:rPr lang="en-US" baseline="0" dirty="0" smtClean="0">
                <a:solidFill>
                  <a:schemeClr val="tx1"/>
                </a:solidFill>
                <a:latin typeface="Arial" pitchFamily="34" charset="0"/>
                <a:cs typeface="Arial" pitchFamily="34" charset="0"/>
              </a:rPr>
              <a:t> </a:t>
            </a:r>
            <a:r>
              <a:rPr lang="de-DE" noProof="0" dirty="0" smtClean="0">
                <a:solidFill>
                  <a:schemeClr val="tx1"/>
                </a:solidFill>
                <a:latin typeface="Arial" pitchFamily="34" charset="0"/>
                <a:cs typeface="Arial" pitchFamily="34" charset="0"/>
              </a:rPr>
              <a:t>für das Einschlafen zum Zeitpunkt des Unfalls:</a:t>
            </a:r>
          </a:p>
          <a:p>
            <a:pPr algn="l"/>
            <a:endParaRPr lang="de-DE" noProof="0" dirty="0" smtClean="0">
              <a:solidFill>
                <a:schemeClr val="tx1"/>
              </a:solidFill>
              <a:latin typeface="Arial" pitchFamily="34" charset="0"/>
              <a:cs typeface="Arial" pitchFamily="34" charset="0"/>
            </a:endParaRPr>
          </a:p>
          <a:p>
            <a:pPr marL="171450" indent="-171450" algn="l" defTabSz="914400" rtl="0" eaLnBrk="1" latinLnBrk="0" hangingPunct="1">
              <a:buFont typeface="Arial"/>
              <a:buChar char="•"/>
            </a:pPr>
            <a:r>
              <a:rPr lang="de-DE" sz="1200" kern="1200" noProof="0" dirty="0" smtClean="0">
                <a:solidFill>
                  <a:schemeClr val="tx1"/>
                </a:solidFill>
                <a:latin typeface="Arial" pitchFamily="34" charset="0"/>
                <a:ea typeface="+mn-ea"/>
                <a:cs typeface="Arial" pitchFamily="34" charset="0"/>
              </a:rPr>
              <a:t>Zu wenig Schlaf in der vergangenen Nacht (42,5 %) </a:t>
            </a:r>
          </a:p>
          <a:p>
            <a:pPr marL="171450" indent="-171450" algn="l">
              <a:buFont typeface="Arial"/>
              <a:buNone/>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Normalerweise schlechte/r</a:t>
            </a:r>
            <a:r>
              <a:rPr lang="de-DE" baseline="0" noProof="0" dirty="0" smtClean="0">
                <a:solidFill>
                  <a:schemeClr val="tx1"/>
                </a:solidFill>
                <a:latin typeface="Arial" pitchFamily="34" charset="0"/>
                <a:cs typeface="Arial" pitchFamily="34" charset="0"/>
              </a:rPr>
              <a:t> Schläfer/in </a:t>
            </a:r>
            <a:r>
              <a:rPr lang="de-DE" noProof="0" dirty="0" smtClean="0">
                <a:solidFill>
                  <a:schemeClr val="tx1"/>
                </a:solidFill>
                <a:latin typeface="Arial" pitchFamily="34" charset="0"/>
                <a:cs typeface="Arial" pitchFamily="34" charset="0"/>
              </a:rPr>
              <a:t>(34,1 %)</a:t>
            </a:r>
          </a:p>
          <a:p>
            <a:pPr marL="171450" indent="-171450" algn="l">
              <a:buFont typeface="Arial"/>
              <a:buChar char="•"/>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Unwohlsein (18,6 %) </a:t>
            </a:r>
          </a:p>
          <a:p>
            <a:pPr marL="171450" indent="-171450" algn="l">
              <a:buFont typeface="Arial"/>
              <a:buChar char="•"/>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Sehr lange Autofahrten (16,2 %)</a:t>
            </a:r>
          </a:p>
          <a:p>
            <a:pPr marL="171450" indent="-171450" algn="l">
              <a:buFont typeface="Arial"/>
              <a:buChar char="•"/>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Schichtarbeit</a:t>
            </a:r>
            <a:r>
              <a:rPr lang="de-DE" baseline="0" noProof="0" dirty="0" smtClean="0">
                <a:solidFill>
                  <a:schemeClr val="tx1"/>
                </a:solidFill>
                <a:latin typeface="Arial" pitchFamily="34" charset="0"/>
                <a:cs typeface="Arial" pitchFamily="34" charset="0"/>
              </a:rPr>
              <a:t> (15 %)</a:t>
            </a:r>
          </a:p>
          <a:p>
            <a:pPr marL="171450" indent="-171450" algn="l">
              <a:buFont typeface="Arial"/>
              <a:buChar char="•"/>
            </a:pPr>
            <a:endParaRPr lang="de-DE" baseline="0" noProof="0" dirty="0" smtClean="0">
              <a:solidFill>
                <a:schemeClr val="tx1"/>
              </a:solidFill>
              <a:latin typeface="Arial" pitchFamily="34" charset="0"/>
              <a:cs typeface="Arial" pitchFamily="34" charset="0"/>
            </a:endParaRPr>
          </a:p>
          <a:p>
            <a:pPr marL="171450" indent="-171450" algn="l">
              <a:buFont typeface="Arial"/>
              <a:buChar char="•"/>
            </a:pPr>
            <a:r>
              <a:rPr lang="de-DE" baseline="0" noProof="0" dirty="0" smtClean="0">
                <a:solidFill>
                  <a:schemeClr val="tx1"/>
                </a:solidFill>
                <a:latin typeface="Arial" pitchFamily="34" charset="0"/>
                <a:cs typeface="Arial" pitchFamily="34" charset="0"/>
              </a:rPr>
              <a:t>Normalerweise schlafend zum Zeitpunkt des Unfalls (12,6 %)</a:t>
            </a:r>
          </a:p>
          <a:p>
            <a:pPr marL="171450" indent="-171450" algn="l">
              <a:buFont typeface="Arial"/>
              <a:buChar char="•"/>
            </a:pPr>
            <a:endParaRPr lang="de-DE" baseline="0"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Medikamente</a:t>
            </a:r>
            <a:r>
              <a:rPr lang="de-DE" baseline="0" noProof="0" dirty="0" smtClean="0">
                <a:solidFill>
                  <a:schemeClr val="tx1"/>
                </a:solidFill>
                <a:latin typeface="Arial" pitchFamily="34" charset="0"/>
                <a:cs typeface="Arial" pitchFamily="34" charset="0"/>
              </a:rPr>
              <a:t> (8,4 %)</a:t>
            </a:r>
          </a:p>
          <a:p>
            <a:pPr marL="171450" indent="-171450" algn="l">
              <a:buFont typeface="Arial"/>
              <a:buChar char="•"/>
            </a:pPr>
            <a:endParaRPr lang="en-US" baseline="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None/>
              <a:tabLst/>
              <a:defRPr/>
            </a:pPr>
            <a:r>
              <a:rPr lang="de-DE" sz="1200" kern="1200" dirty="0" smtClean="0">
                <a:solidFill>
                  <a:schemeClr val="tx1"/>
                </a:solidFill>
                <a:latin typeface="Arial" pitchFamily="34" charset="0"/>
                <a:ea typeface="+mn-ea"/>
                <a:cs typeface="Arial" pitchFamily="34" charset="0"/>
              </a:rPr>
              <a:t>Anmerkung: Einige der hier durch diese Studie</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wissenschaftlich bestätigten Ursachen werden im Folgenden vertieft.</a:t>
            </a:r>
          </a:p>
        </p:txBody>
      </p:sp>
      <p:sp>
        <p:nvSpPr>
          <p:cNvPr id="4" name="Foliennummernplatzhalter 3"/>
          <p:cNvSpPr>
            <a:spLocks noGrp="1"/>
          </p:cNvSpPr>
          <p:nvPr>
            <p:ph type="sldNum" sz="quarter" idx="10"/>
          </p:nvPr>
        </p:nvSpPr>
        <p:spPr/>
        <p:txBody>
          <a:bodyPr/>
          <a:lstStyle/>
          <a:p>
            <a:fld id="{19273AED-C50C-4259-860C-200724DC01F6}" type="slidenum">
              <a:rPr lang="de-DE" smtClean="0"/>
              <a:pPr/>
              <a:t>33</a:t>
            </a:fld>
            <a:endParaRPr lang="de-DE"/>
          </a:p>
        </p:txBody>
      </p:sp>
    </p:spTree>
    <p:extLst>
      <p:ext uri="{BB962C8B-B14F-4D97-AF65-F5344CB8AC3E}">
        <p14:creationId xmlns:p14="http://schemas.microsoft.com/office/powerpoint/2010/main" val="277126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Müdigkeit am Steuer ist ein unterschätztes Unfallrisiko im Straßenverkehr.</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Jeder ist somit potenziell der Gefahr, ungewollt</a:t>
            </a:r>
            <a:r>
              <a:rPr lang="de-DE" sz="1200" kern="1200" baseline="0" dirty="0" smtClean="0">
                <a:solidFill>
                  <a:schemeClr val="tx1"/>
                </a:solidFill>
                <a:effectLst/>
                <a:latin typeface="Arial" pitchFamily="34" charset="0"/>
                <a:ea typeface="+mn-ea"/>
                <a:cs typeface="Arial" pitchFamily="34" charset="0"/>
              </a:rPr>
              <a:t> hinter dem Steuer einzuschlafen, </a:t>
            </a:r>
            <a:r>
              <a:rPr lang="de-DE" sz="1200" kern="1200" dirty="0" smtClean="0">
                <a:solidFill>
                  <a:schemeClr val="tx1"/>
                </a:solidFill>
                <a:effectLst/>
                <a:latin typeface="Arial" pitchFamily="34" charset="0"/>
                <a:ea typeface="+mn-ea"/>
                <a:cs typeface="Arial" pitchFamily="34" charset="0"/>
              </a:rPr>
              <a:t>ausgesetzt. </a:t>
            </a:r>
          </a:p>
          <a:p>
            <a:pPr algn="l"/>
            <a:endParaRPr lang="de-DE" sz="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Der DVR hat gemeinsam mit dem Bundesministerium für Verkehr und digitale Infrastruktur (BMVI) und der Deutschen Gesetzlichen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Unfallversicherung (DGUV) und weiterer Partner im Dezember 2016 die</a:t>
            </a:r>
            <a:r>
              <a:rPr lang="de-DE" sz="1200" kern="1200" baseline="0" dirty="0" smtClean="0">
                <a:solidFill>
                  <a:schemeClr val="tx1"/>
                </a:solidFill>
                <a:effectLst/>
                <a:latin typeface="Arial" pitchFamily="34" charset="0"/>
                <a:ea typeface="+mn-ea"/>
                <a:cs typeface="Arial" pitchFamily="34" charset="0"/>
              </a:rPr>
              <a:t> Kampagne </a:t>
            </a:r>
            <a:r>
              <a:rPr lang="de-DE" sz="1200" kern="1200" dirty="0" smtClean="0">
                <a:solidFill>
                  <a:schemeClr val="tx1"/>
                </a:solidFill>
                <a:effectLst/>
                <a:latin typeface="Arial" pitchFamily="34" charset="0"/>
                <a:ea typeface="+mn-ea"/>
                <a:cs typeface="Arial" pitchFamily="34" charset="0"/>
              </a:rPr>
              <a:t>„Vorsicht Sekundenschlaf! Die Aktion gegen Müdigkeit am Steuer.“</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gestartet. Ziel der Kampagne ist es, alle Verkehrsteilnehmer/innen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für die Gefahren von Müdigkeit am Steuer zu sensibilisieren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und präventive sowie akute Maßnahmen dagegen aufzuzeigen.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3</a:t>
            </a:fld>
            <a:endParaRPr lang="de-DE" dirty="0"/>
          </a:p>
        </p:txBody>
      </p:sp>
    </p:spTree>
    <p:extLst>
      <p:ext uri="{BB962C8B-B14F-4D97-AF65-F5344CB8AC3E}">
        <p14:creationId xmlns:p14="http://schemas.microsoft.com/office/powerpoint/2010/main" val="2023575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solidFill>
                  <a:schemeClr val="tx1"/>
                </a:solidFill>
                <a:latin typeface="Arial" pitchFamily="34" charset="0"/>
                <a:cs typeface="Arial" pitchFamily="34" charset="0"/>
              </a:rPr>
              <a:t>Was</a:t>
            </a:r>
            <a:r>
              <a:rPr lang="de-DE" baseline="0" dirty="0" smtClean="0">
                <a:solidFill>
                  <a:schemeClr val="tx1"/>
                </a:solidFill>
                <a:latin typeface="Arial" pitchFamily="34" charset="0"/>
                <a:cs typeface="Arial" pitchFamily="34" charset="0"/>
              </a:rPr>
              <a:t> witzig klingt, ist kein Spaß: Wer unter Schlafstörungen leidet, hat „Leidensdruck“. Oft schlafen Menschen mit einer Schlafstörung aber immerhin mehr als sie denken.</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35</a:t>
            </a:fld>
            <a:endParaRPr lang="de-DE"/>
          </a:p>
        </p:txBody>
      </p:sp>
    </p:spTree>
    <p:extLst>
      <p:ext uri="{BB962C8B-B14F-4D97-AF65-F5344CB8AC3E}">
        <p14:creationId xmlns:p14="http://schemas.microsoft.com/office/powerpoint/2010/main" val="1495481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lvl="0" algn="just"/>
            <a:r>
              <a:rPr lang="de-DE" dirty="0" smtClean="0">
                <a:solidFill>
                  <a:schemeClr val="tx1"/>
                </a:solidFill>
                <a:latin typeface="Arial" pitchFamily="34" charset="0"/>
                <a:cs typeface="Arial" pitchFamily="34" charset="0"/>
              </a:rPr>
              <a:t>Jeder kennt es einmal</a:t>
            </a:r>
            <a:r>
              <a:rPr lang="de-DE" baseline="0" dirty="0" smtClean="0">
                <a:solidFill>
                  <a:schemeClr val="tx1"/>
                </a:solidFill>
                <a:latin typeface="Arial" pitchFamily="34" charset="0"/>
                <a:cs typeface="Arial" pitchFamily="34" charset="0"/>
              </a:rPr>
              <a:t> nicht schlafen zu können. Oft fühlt man sich am nächsten Morgen nicht besonders leistungsfähig und leidet unter: </a:t>
            </a:r>
            <a:r>
              <a:rPr lang="de-DE" dirty="0" smtClean="0"/>
              <a:t>Kopfschmerzen, aber auch psychischen Probleme wie Gereiztheit oder Traurigkeit,</a:t>
            </a:r>
            <a:r>
              <a:rPr lang="de-DE" baseline="0" dirty="0" smtClean="0"/>
              <a:t> </a:t>
            </a:r>
            <a:r>
              <a:rPr lang="de-DE" dirty="0" smtClean="0"/>
              <a:t>geringerer Aufmerksamkeit und Konzentration, somit weniger Leistungs- bzw. Lernfähigkeit, aber auch</a:t>
            </a:r>
            <a:r>
              <a:rPr lang="de-DE" baseline="0" dirty="0" smtClean="0"/>
              <a:t> </a:t>
            </a:r>
            <a:r>
              <a:rPr lang="de-DE" dirty="0" smtClean="0"/>
              <a:t>latenter Müdigkeit am Tag mit erhöhter Einschlafneigung bspw. in monotonen Situationen.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36</a:t>
            </a:fld>
            <a:endParaRPr lang="de-DE"/>
          </a:p>
        </p:txBody>
      </p:sp>
    </p:spTree>
    <p:extLst>
      <p:ext uri="{BB962C8B-B14F-4D97-AF65-F5344CB8AC3E}">
        <p14:creationId xmlns:p14="http://schemas.microsoft.com/office/powerpoint/2010/main" val="2831629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Immer mehr Menschen leiden an </a:t>
            </a:r>
            <a:r>
              <a:rPr lang="de-DE" dirty="0" err="1" smtClean="0">
                <a:solidFill>
                  <a:schemeClr val="tx1"/>
                </a:solidFill>
                <a:latin typeface="Arial" pitchFamily="34" charset="0"/>
                <a:cs typeface="Arial" pitchFamily="34" charset="0"/>
              </a:rPr>
              <a:t>behandlungsbedürftigen</a:t>
            </a:r>
            <a:r>
              <a:rPr lang="de-DE" dirty="0" smtClean="0">
                <a:solidFill>
                  <a:schemeClr val="tx1"/>
                </a:solidFill>
                <a:latin typeface="Arial" pitchFamily="34" charset="0"/>
                <a:cs typeface="Arial" pitchFamily="34" charset="0"/>
              </a:rPr>
              <a:t> Ein- und Durchschlafstörungen (ESS, DSS), weil sie abends entweder nicht gut einschlafen oder nachts nicht durchschlafen können. </a:t>
            </a:r>
          </a:p>
          <a:p>
            <a:endParaRPr lang="de-DE" sz="1200" b="0" kern="1200" baseline="0" dirty="0" smtClean="0">
              <a:solidFill>
                <a:schemeClr val="tx1"/>
              </a:solidFill>
              <a:latin typeface="Arial" pitchFamily="34" charset="0"/>
              <a:ea typeface="+mn-ea"/>
              <a:cs typeface="Arial" pitchFamily="34" charset="0"/>
            </a:endParaRPr>
          </a:p>
          <a:p>
            <a:r>
              <a:rPr lang="de-DE" sz="1200" b="0" kern="1200" baseline="0" dirty="0" smtClean="0">
                <a:solidFill>
                  <a:schemeClr val="tx1"/>
                </a:solidFill>
                <a:latin typeface="Arial" pitchFamily="34" charset="0"/>
                <a:ea typeface="+mn-ea"/>
                <a:cs typeface="Arial" pitchFamily="34" charset="0"/>
              </a:rPr>
              <a:t>Titel der Studie: Häufigkeit und Verteilung von Schlafproblemen und Insomnie in der deutschen Erwachsenenbevölkerung. Ergebnisse der Studie zur Gesundheit Erwachsener in Deutschland.</a:t>
            </a:r>
          </a:p>
          <a:p>
            <a:endParaRPr lang="de-DE" sz="1200" b="1"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wurde von 2008 bis 2011 durchgeführt</a:t>
            </a:r>
            <a:r>
              <a:rPr lang="de-DE" sz="1200" kern="1200" baseline="0" noProof="0" dirty="0" smtClean="0">
                <a:solidFill>
                  <a:schemeClr val="tx1"/>
                </a:solidFill>
                <a:latin typeface="Arial" pitchFamily="34" charset="0"/>
                <a:ea typeface="+mn-ea"/>
                <a:cs typeface="Arial" pitchFamily="34" charset="0"/>
              </a:rPr>
              <a:t>. Die Stichprobe umfasste </a:t>
            </a:r>
            <a:r>
              <a:rPr lang="de-DE" sz="1200" kern="1200" baseline="0" dirty="0" smtClean="0">
                <a:solidFill>
                  <a:schemeClr val="tx1"/>
                </a:solidFill>
                <a:latin typeface="Arial" pitchFamily="34" charset="0"/>
                <a:ea typeface="+mn-ea"/>
                <a:cs typeface="Arial" pitchFamily="34" charset="0"/>
              </a:rPr>
              <a:t>8152 Personen. </a:t>
            </a:r>
          </a:p>
          <a:p>
            <a:endParaRPr lang="de-DE" sz="1200" kern="1200" baseline="0" dirty="0" smtClean="0">
              <a:solidFill>
                <a:schemeClr val="tx1"/>
              </a:solidFill>
              <a:latin typeface="Arial" pitchFamily="34" charset="0"/>
              <a:ea typeface="+mn-ea"/>
              <a:cs typeface="Arial" pitchFamily="34" charset="0"/>
            </a:endParaRPr>
          </a:p>
          <a:p>
            <a:pPr marL="171450" indent="-171450" algn="l" defTabSz="914400" rtl="0" eaLnBrk="1" latinLnBrk="0" hangingPunct="1">
              <a:buFont typeface="Arial"/>
              <a:buChar char="•"/>
            </a:pPr>
            <a:r>
              <a:rPr lang="de-DE" sz="1200" kern="1200" noProof="0" dirty="0" smtClean="0">
                <a:solidFill>
                  <a:schemeClr val="tx1"/>
                </a:solidFill>
                <a:latin typeface="Arial" pitchFamily="34" charset="0"/>
                <a:ea typeface="+mn-ea"/>
                <a:cs typeface="Arial" pitchFamily="34" charset="0"/>
              </a:rPr>
              <a:t>69,7 % haben weniger als 3 mal</a:t>
            </a:r>
            <a:r>
              <a:rPr lang="de-DE" sz="1200" kern="1200" baseline="0" noProof="0" dirty="0" smtClean="0">
                <a:solidFill>
                  <a:schemeClr val="tx1"/>
                </a:solidFill>
                <a:latin typeface="Arial" pitchFamily="34" charset="0"/>
                <a:ea typeface="+mn-ea"/>
                <a:cs typeface="Arial" pitchFamily="34" charset="0"/>
              </a:rPr>
              <a:t> die Woche ESS und / oder DSS</a:t>
            </a:r>
            <a:endParaRPr lang="de-DE" sz="1200" kern="1200" noProof="0" dirty="0" smtClean="0">
              <a:solidFill>
                <a:schemeClr val="tx1"/>
              </a:solidFill>
              <a:latin typeface="Arial" pitchFamily="34" charset="0"/>
              <a:ea typeface="+mn-ea"/>
              <a:cs typeface="Arial" pitchFamily="34" charset="0"/>
            </a:endParaRPr>
          </a:p>
          <a:p>
            <a:pPr marL="171450" indent="-171450" algn="l">
              <a:buFont typeface="Arial"/>
              <a:buNone/>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sz="1200" kern="1200" noProof="0" dirty="0" smtClean="0">
                <a:solidFill>
                  <a:schemeClr val="tx1"/>
                </a:solidFill>
                <a:latin typeface="Arial" pitchFamily="34" charset="0"/>
                <a:ea typeface="+mn-ea"/>
                <a:cs typeface="Arial" pitchFamily="34" charset="0"/>
              </a:rPr>
              <a:t>30,3 % haben mehr als 3 mal</a:t>
            </a:r>
            <a:r>
              <a:rPr lang="de-DE" sz="1200" kern="1200" baseline="0" noProof="0" dirty="0" smtClean="0">
                <a:solidFill>
                  <a:schemeClr val="tx1"/>
                </a:solidFill>
                <a:latin typeface="Arial" pitchFamily="34" charset="0"/>
                <a:ea typeface="+mn-ea"/>
                <a:cs typeface="Arial" pitchFamily="34" charset="0"/>
              </a:rPr>
              <a:t> die Woche ESS und / oder DSS</a:t>
            </a:r>
          </a:p>
          <a:p>
            <a:pPr marL="171450" indent="-171450" algn="l">
              <a:buFont typeface="Arial"/>
              <a:buNone/>
            </a:pPr>
            <a:endParaRPr lang="de-DE" noProof="0" dirty="0" smtClean="0">
              <a:solidFill>
                <a:schemeClr val="tx1"/>
              </a:solidFill>
              <a:latin typeface="Arial" pitchFamily="34" charset="0"/>
              <a:cs typeface="Arial" pitchFamily="34" charset="0"/>
            </a:endParaRPr>
          </a:p>
          <a:p>
            <a:pPr marL="628650" lvl="1" indent="-171450" algn="l">
              <a:buFont typeface="Arial"/>
              <a:buChar char="•"/>
            </a:pPr>
            <a:r>
              <a:rPr lang="de-DE" noProof="0" dirty="0" smtClean="0">
                <a:solidFill>
                  <a:schemeClr val="tx1"/>
                </a:solidFill>
                <a:latin typeface="Arial" pitchFamily="34" charset="0"/>
                <a:cs typeface="Arial" pitchFamily="34" charset="0"/>
              </a:rPr>
              <a:t>21,9% leiden</a:t>
            </a:r>
            <a:r>
              <a:rPr lang="de-DE" baseline="0" noProof="0" dirty="0" smtClean="0">
                <a:solidFill>
                  <a:schemeClr val="tx1"/>
                </a:solidFill>
                <a:latin typeface="Arial" pitchFamily="34" charset="0"/>
                <a:cs typeface="Arial" pitchFamily="34" charset="0"/>
              </a:rPr>
              <a:t> zusätzlich an schlechter Schlafqualität</a:t>
            </a:r>
          </a:p>
          <a:p>
            <a:pPr marL="628650" lvl="1" indent="-171450" algn="l">
              <a:buFont typeface="Arial"/>
              <a:buChar char="•"/>
            </a:pPr>
            <a:endParaRPr lang="de-DE" baseline="0" noProof="0" dirty="0" smtClean="0">
              <a:solidFill>
                <a:schemeClr val="tx1"/>
              </a:solidFill>
              <a:latin typeface="Arial" pitchFamily="34" charset="0"/>
              <a:cs typeface="Arial" pitchFamily="34" charset="0"/>
            </a:endParaRPr>
          </a:p>
          <a:p>
            <a:pPr marL="628650" lvl="1" indent="-171450" algn="l">
              <a:buFont typeface="Arial"/>
              <a:buChar char="•"/>
            </a:pPr>
            <a:r>
              <a:rPr lang="de-DE" baseline="0" noProof="0" dirty="0" smtClean="0">
                <a:solidFill>
                  <a:schemeClr val="tx1"/>
                </a:solidFill>
                <a:latin typeface="Arial" pitchFamily="34" charset="0"/>
                <a:cs typeface="Arial" pitchFamily="34" charset="0"/>
              </a:rPr>
              <a:t>5,7% leiden zudem an Tagesbeeinträchtigungen, dadurch, dass sie müde oder erschöpft sind</a:t>
            </a:r>
          </a:p>
        </p:txBody>
      </p:sp>
      <p:sp>
        <p:nvSpPr>
          <p:cNvPr id="4" name="Foliennummernplatzhalter 3"/>
          <p:cNvSpPr>
            <a:spLocks noGrp="1"/>
          </p:cNvSpPr>
          <p:nvPr>
            <p:ph type="sldNum" sz="quarter" idx="10"/>
          </p:nvPr>
        </p:nvSpPr>
        <p:spPr/>
        <p:txBody>
          <a:bodyPr/>
          <a:lstStyle/>
          <a:p>
            <a:fld id="{19273AED-C50C-4259-860C-200724DC01F6}" type="slidenum">
              <a:rPr lang="de-DE" smtClean="0"/>
              <a:pPr/>
              <a:t>37</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Es</a:t>
            </a:r>
            <a:r>
              <a:rPr lang="de-DE" baseline="0" dirty="0" smtClean="0">
                <a:solidFill>
                  <a:schemeClr val="tx1"/>
                </a:solidFill>
                <a:latin typeface="Arial" pitchFamily="34" charset="0"/>
                <a:cs typeface="Arial" pitchFamily="34" charset="0"/>
              </a:rPr>
              <a:t> gibt bestimmte Faktoren, die das Risiko für </a:t>
            </a:r>
            <a:r>
              <a:rPr lang="de-DE" dirty="0" smtClean="0">
                <a:solidFill>
                  <a:schemeClr val="tx1"/>
                </a:solidFill>
                <a:latin typeface="Arial" pitchFamily="34" charset="0"/>
                <a:cs typeface="Arial" pitchFamily="34" charset="0"/>
              </a:rPr>
              <a:t>Ein- und Durchschlafstörungen (ESS, DSS)</a:t>
            </a:r>
            <a:r>
              <a:rPr lang="de-DE" baseline="0" dirty="0" smtClean="0">
                <a:solidFill>
                  <a:schemeClr val="tx1"/>
                </a:solidFill>
                <a:latin typeface="Arial" pitchFamily="34" charset="0"/>
                <a:cs typeface="Arial" pitchFamily="34" charset="0"/>
              </a:rPr>
              <a:t> erhöhen: </a:t>
            </a:r>
          </a:p>
          <a:p>
            <a:endParaRPr lang="de-DE" baseline="0" dirty="0" smtClean="0">
              <a:solidFill>
                <a:schemeClr val="tx1"/>
              </a:solidFill>
              <a:latin typeface="Arial" pitchFamily="34" charset="0"/>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Weibliches Geschlecht: Frauen leiden doppelt bis dreimal so häufig an Schlafstörungen wie Männer. Sie grübeln häufiger,</a:t>
            </a:r>
            <a:r>
              <a:rPr lang="de-DE" sz="1200" kern="1200" baseline="0" noProof="0" dirty="0" smtClean="0">
                <a:solidFill>
                  <a:schemeClr val="tx1"/>
                </a:solidFill>
                <a:latin typeface="Arial" pitchFamily="34" charset="0"/>
                <a:ea typeface="+mn-ea"/>
                <a:cs typeface="Arial" pitchFamily="34" charset="0"/>
              </a:rPr>
              <a:t> sind oft angespannter, haben andere körperliche und psychische Herausforderungen im Zusammenhang mit der Menses.</a:t>
            </a: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psychische Störungen:</a:t>
            </a:r>
            <a:r>
              <a:rPr lang="de-DE" sz="1200" kern="1200" baseline="0" noProof="0" dirty="0" smtClean="0">
                <a:solidFill>
                  <a:schemeClr val="tx1"/>
                </a:solidFill>
                <a:latin typeface="Arial" pitchFamily="34" charset="0"/>
                <a:ea typeface="+mn-ea"/>
                <a:cs typeface="Arial" pitchFamily="34" charset="0"/>
              </a:rPr>
              <a:t> P</a:t>
            </a:r>
            <a:r>
              <a:rPr lang="de-DE" sz="1200" kern="1200" noProof="0" dirty="0" smtClean="0">
                <a:solidFill>
                  <a:schemeClr val="tx1"/>
                </a:solidFill>
                <a:latin typeface="Arial" pitchFamily="34" charset="0"/>
                <a:ea typeface="+mn-ea"/>
                <a:cs typeface="Arial" pitchFamily="34" charset="0"/>
              </a:rPr>
              <a:t>sychische Störungen wie bspw.</a:t>
            </a:r>
            <a:r>
              <a:rPr lang="de-DE" sz="1200" kern="1200" baseline="0" noProof="0" dirty="0" smtClean="0">
                <a:solidFill>
                  <a:schemeClr val="tx1"/>
                </a:solidFill>
                <a:latin typeface="Arial" pitchFamily="34" charset="0"/>
                <a:ea typeface="+mn-ea"/>
                <a:cs typeface="Arial" pitchFamily="34" charset="0"/>
              </a:rPr>
              <a:t> </a:t>
            </a:r>
            <a:r>
              <a:rPr lang="de-DE" sz="1200" kern="1200" noProof="0" dirty="0" smtClean="0">
                <a:solidFill>
                  <a:schemeClr val="tx1"/>
                </a:solidFill>
                <a:latin typeface="Arial" pitchFamily="34" charset="0"/>
                <a:ea typeface="+mn-ea"/>
                <a:cs typeface="Arial" pitchFamily="34" charset="0"/>
              </a:rPr>
              <a:t>Depressionen</a:t>
            </a:r>
            <a:r>
              <a:rPr lang="de-DE" sz="1200" kern="1200" baseline="0" noProof="0" dirty="0" smtClean="0">
                <a:solidFill>
                  <a:schemeClr val="tx1"/>
                </a:solidFill>
                <a:latin typeface="Arial" pitchFamily="34" charset="0"/>
                <a:ea typeface="+mn-ea"/>
                <a:cs typeface="Arial" pitchFamily="34" charset="0"/>
              </a:rPr>
              <a:t> gehen häufig mit einem veränderten Schlaf einher (weniger Tiefschlafphasen, gestörter REM-Schlaf). Dies wird oft ausgelöst durch u.a. eine </a:t>
            </a:r>
            <a:r>
              <a:rPr lang="de-DE" sz="1200" kern="1200" baseline="0" noProof="0" dirty="0" err="1" smtClean="0">
                <a:solidFill>
                  <a:schemeClr val="tx1"/>
                </a:solidFill>
                <a:latin typeface="Arial" pitchFamily="34" charset="0"/>
                <a:ea typeface="+mn-ea"/>
                <a:cs typeface="Arial" pitchFamily="34" charset="0"/>
              </a:rPr>
              <a:t>Grübelneigung</a:t>
            </a:r>
            <a:r>
              <a:rPr lang="de-DE" sz="1200" kern="1200" baseline="0" noProof="0" dirty="0" smtClean="0">
                <a:solidFill>
                  <a:schemeClr val="tx1"/>
                </a:solidFill>
                <a:latin typeface="Arial" pitchFamily="34" charset="0"/>
                <a:ea typeface="+mn-ea"/>
                <a:cs typeface="Arial" pitchFamily="34" charset="0"/>
              </a:rPr>
              <a:t>, innere Unruhe und Rastlosigkeit.</a:t>
            </a: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körperliche Erkrankungen: Körperliche Erkrankungen wie bspw.</a:t>
            </a:r>
            <a:r>
              <a:rPr lang="de-DE" sz="1200" kern="1200" baseline="0" noProof="0" dirty="0" smtClean="0">
                <a:solidFill>
                  <a:schemeClr val="tx1"/>
                </a:solidFill>
                <a:latin typeface="Arial" pitchFamily="34" charset="0"/>
                <a:ea typeface="+mn-ea"/>
                <a:cs typeface="Arial" pitchFamily="34" charset="0"/>
              </a:rPr>
              <a:t> Herz-Kreislauf-Erkrankungen oder Schilddrüsenfehlfunktionen haben einen erhöhtes Risiko für Schlafstörungen.</a:t>
            </a:r>
          </a:p>
          <a:p>
            <a:pPr marL="171450" marR="0" lvl="2" indent="-171450" algn="l" defTabSz="914400" rtl="0" eaLnBrk="1" fontAlgn="auto" latinLnBrk="0" hangingPunct="1">
              <a:lnSpc>
                <a:spcPct val="100000"/>
              </a:lnSpc>
              <a:spcBef>
                <a:spcPts val="0"/>
              </a:spcBef>
              <a:spcAft>
                <a:spcPts val="0"/>
              </a:spcAft>
              <a:buClrTx/>
              <a:buSzTx/>
              <a:buFont typeface="Arial"/>
              <a:buNone/>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fehlende Schlafhygiene: Schlafhygiene </a:t>
            </a:r>
            <a:r>
              <a:rPr lang="de-DE" sz="1200" kern="1200" dirty="0" smtClean="0">
                <a:solidFill>
                  <a:schemeClr val="tx1"/>
                </a:solidFill>
                <a:effectLst/>
                <a:latin typeface="Arial" pitchFamily="34" charset="0"/>
                <a:ea typeface="+mn-ea"/>
                <a:cs typeface="Arial" pitchFamily="34" charset="0"/>
              </a:rPr>
              <a:t>umfasst Verhaltensweisen für einen guten, tiefen und erholsamen Schlaf.</a:t>
            </a:r>
            <a:r>
              <a:rPr lang="de-DE" sz="1200" kern="1200" baseline="0" dirty="0" smtClean="0">
                <a:solidFill>
                  <a:schemeClr val="tx1"/>
                </a:solidFill>
                <a:effectLst/>
                <a:latin typeface="Arial" pitchFamily="34" charset="0"/>
                <a:ea typeface="+mn-ea"/>
                <a:cs typeface="Arial" pitchFamily="34" charset="0"/>
              </a:rPr>
              <a:t> Demnach sollte z.B. Alkohol am späten Abend vermieden werden, da er u.a. </a:t>
            </a:r>
            <a:r>
              <a:rPr lang="de-DE" sz="1200" kern="1200" baseline="0" noProof="0" dirty="0" smtClean="0">
                <a:solidFill>
                  <a:schemeClr val="tx1"/>
                </a:solidFill>
                <a:latin typeface="Arial" pitchFamily="34" charset="0"/>
                <a:ea typeface="+mn-ea"/>
                <a:cs typeface="Arial" pitchFamily="34" charset="0"/>
              </a:rPr>
              <a:t>den Tiefschlaf unterdrückt (siehe hierzu auch Folie 57).</a:t>
            </a:r>
          </a:p>
          <a:p>
            <a:pPr marL="171450" marR="0" lvl="2" indent="-171450" algn="l" defTabSz="914400" rtl="0" eaLnBrk="1" fontAlgn="auto" latinLnBrk="0" hangingPunct="1">
              <a:lnSpc>
                <a:spcPct val="100000"/>
              </a:lnSpc>
              <a:spcBef>
                <a:spcPts val="0"/>
              </a:spcBef>
              <a:spcAft>
                <a:spcPts val="0"/>
              </a:spcAft>
              <a:buClrTx/>
              <a:buSzTx/>
              <a:buFont typeface="Arial"/>
              <a:buNone/>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Schichtarbeit: Schichtarbeiter/innen</a:t>
            </a:r>
            <a:r>
              <a:rPr lang="de-DE" sz="1200" kern="1200" baseline="0" noProof="0" dirty="0" smtClean="0">
                <a:solidFill>
                  <a:schemeClr val="tx1"/>
                </a:solidFill>
                <a:latin typeface="Arial" pitchFamily="34" charset="0"/>
                <a:ea typeface="+mn-ea"/>
                <a:cs typeface="Arial" pitchFamily="34" charset="0"/>
              </a:rPr>
              <a:t> haben </a:t>
            </a:r>
            <a:r>
              <a:rPr lang="de-DE" dirty="0" smtClean="0">
                <a:solidFill>
                  <a:schemeClr val="tx1"/>
                </a:solidFill>
                <a:latin typeface="Arial" pitchFamily="34" charset="0"/>
                <a:cs typeface="Arial" pitchFamily="34" charset="0"/>
              </a:rPr>
              <a:t>u.a. die</a:t>
            </a:r>
            <a:r>
              <a:rPr lang="de-DE" baseline="0" dirty="0" smtClean="0">
                <a:solidFill>
                  <a:schemeClr val="tx1"/>
                </a:solidFill>
                <a:latin typeface="Arial" pitchFamily="34" charset="0"/>
                <a:cs typeface="Arial" pitchFamily="34" charset="0"/>
              </a:rPr>
              <a:t> Schwierigkeit am Tag zu schlafen und in der Nacht zu arbeiten.</a:t>
            </a: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Arbeitslosigkeit</a:t>
            </a:r>
            <a:r>
              <a:rPr lang="de-DE" sz="1200" kern="1200" baseline="0" noProof="0" dirty="0" smtClean="0">
                <a:solidFill>
                  <a:schemeClr val="tx1"/>
                </a:solidFill>
                <a:latin typeface="Arial" pitchFamily="34" charset="0"/>
                <a:ea typeface="+mn-ea"/>
                <a:cs typeface="Arial" pitchFamily="34" charset="0"/>
              </a:rPr>
              <a:t> und </a:t>
            </a:r>
            <a:r>
              <a:rPr lang="de-DE" sz="1200" kern="1200" noProof="0" dirty="0" smtClean="0">
                <a:solidFill>
                  <a:schemeClr val="tx1"/>
                </a:solidFill>
                <a:latin typeface="Arial" pitchFamily="34" charset="0"/>
                <a:ea typeface="+mn-ea"/>
                <a:cs typeface="Arial" pitchFamily="34" charset="0"/>
              </a:rPr>
              <a:t>Partnerlosigkeit:</a:t>
            </a:r>
            <a:r>
              <a:rPr lang="de-DE" sz="1200" kern="1200" baseline="0" noProof="0" dirty="0" smtClean="0">
                <a:solidFill>
                  <a:schemeClr val="tx1"/>
                </a:solidFill>
                <a:latin typeface="Arial" pitchFamily="34" charset="0"/>
                <a:ea typeface="+mn-ea"/>
                <a:cs typeface="Arial" pitchFamily="34" charset="0"/>
              </a:rPr>
              <a:t> </a:t>
            </a:r>
            <a:r>
              <a:rPr lang="de-DE" sz="1200" kern="1200" noProof="0" dirty="0" smtClean="0">
                <a:solidFill>
                  <a:schemeClr val="tx1"/>
                </a:solidFill>
                <a:latin typeface="Arial" pitchFamily="34" charset="0"/>
                <a:ea typeface="+mn-ea"/>
                <a:cs typeface="Arial" pitchFamily="34" charset="0"/>
              </a:rPr>
              <a:t>Arbeitslosigkeit</a:t>
            </a:r>
            <a:r>
              <a:rPr lang="de-DE" sz="1200" kern="1200" baseline="0" noProof="0" dirty="0" smtClean="0">
                <a:solidFill>
                  <a:schemeClr val="tx1"/>
                </a:solidFill>
                <a:latin typeface="Arial" pitchFamily="34" charset="0"/>
                <a:ea typeface="+mn-ea"/>
                <a:cs typeface="Arial" pitchFamily="34" charset="0"/>
              </a:rPr>
              <a:t> und </a:t>
            </a:r>
            <a:r>
              <a:rPr lang="de-DE" sz="1200" kern="1200" noProof="0" dirty="0" smtClean="0">
                <a:solidFill>
                  <a:schemeClr val="tx1"/>
                </a:solidFill>
                <a:latin typeface="Arial" pitchFamily="34" charset="0"/>
                <a:ea typeface="+mn-ea"/>
                <a:cs typeface="Arial" pitchFamily="34" charset="0"/>
              </a:rPr>
              <a:t>Partnerlosigkeit gehen oft</a:t>
            </a:r>
            <a:r>
              <a:rPr lang="de-DE" sz="1200" kern="1200" baseline="0" noProof="0" dirty="0" smtClean="0">
                <a:solidFill>
                  <a:schemeClr val="tx1"/>
                </a:solidFill>
                <a:latin typeface="Arial" pitchFamily="34" charset="0"/>
                <a:ea typeface="+mn-ea"/>
                <a:cs typeface="Arial" pitchFamily="34" charset="0"/>
              </a:rPr>
              <a:t> mit Sorgen, einer </a:t>
            </a:r>
            <a:r>
              <a:rPr lang="de-DE" sz="1200" kern="1200" baseline="0" noProof="0" dirty="0" err="1" smtClean="0">
                <a:solidFill>
                  <a:schemeClr val="tx1"/>
                </a:solidFill>
                <a:latin typeface="Arial" pitchFamily="34" charset="0"/>
                <a:ea typeface="+mn-ea"/>
                <a:cs typeface="Arial" pitchFamily="34" charset="0"/>
              </a:rPr>
              <a:t>Grübelneigung</a:t>
            </a:r>
            <a:r>
              <a:rPr lang="de-DE" sz="1200" kern="1200" baseline="0" noProof="0" dirty="0" smtClean="0">
                <a:solidFill>
                  <a:schemeClr val="tx1"/>
                </a:solidFill>
                <a:latin typeface="Arial" pitchFamily="34" charset="0"/>
                <a:ea typeface="+mn-ea"/>
                <a:cs typeface="Arial" pitchFamily="34" charset="0"/>
              </a:rPr>
              <a:t> und vermehrter Anspannung einher.</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38</a:t>
            </a:fld>
            <a:endParaRPr lang="de-DE"/>
          </a:p>
        </p:txBody>
      </p:sp>
    </p:spTree>
    <p:extLst>
      <p:ext uri="{BB962C8B-B14F-4D97-AF65-F5344CB8AC3E}">
        <p14:creationId xmlns:p14="http://schemas.microsoft.com/office/powerpoint/2010/main" val="696044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latin typeface="Arial" pitchFamily="34" charset="0"/>
                <a:cs typeface="Arial" pitchFamily="34" charset="0"/>
              </a:rPr>
              <a:t>Nicht</a:t>
            </a:r>
            <a:r>
              <a:rPr lang="de-DE" baseline="0" dirty="0">
                <a:solidFill>
                  <a:schemeClr val="tx1"/>
                </a:solidFill>
                <a:latin typeface="Arial" pitchFamily="34" charset="0"/>
                <a:cs typeface="Arial" pitchFamily="34" charset="0"/>
              </a:rPr>
              <a:t> wenige</a:t>
            </a:r>
            <a:r>
              <a:rPr lang="de-DE" dirty="0">
                <a:solidFill>
                  <a:schemeClr val="tx1"/>
                </a:solidFill>
                <a:latin typeface="Arial" pitchFamily="34" charset="0"/>
                <a:cs typeface="Arial" pitchFamily="34" charset="0"/>
              </a:rPr>
              <a:t> Menschen leiden an </a:t>
            </a:r>
            <a:r>
              <a:rPr lang="de-DE" dirty="0" err="1">
                <a:solidFill>
                  <a:schemeClr val="tx1"/>
                </a:solidFill>
                <a:latin typeface="Arial" pitchFamily="34" charset="0"/>
                <a:cs typeface="Arial" pitchFamily="34" charset="0"/>
              </a:rPr>
              <a:t>behandlungsbedürftigen</a:t>
            </a:r>
            <a:r>
              <a:rPr lang="de-DE" dirty="0">
                <a:solidFill>
                  <a:schemeClr val="tx1"/>
                </a:solidFill>
                <a:latin typeface="Arial" pitchFamily="34" charset="0"/>
                <a:cs typeface="Arial" pitchFamily="34" charset="0"/>
              </a:rPr>
              <a:t> Schlafkrankheiten wie etwa der Schlafapnoe, dem nächtlichen Schnarchen mit zusätzlichen Atemstillständen, oder aber dem </a:t>
            </a:r>
            <a:r>
              <a:rPr lang="de-DE" dirty="0" err="1">
                <a:solidFill>
                  <a:schemeClr val="tx1"/>
                </a:solidFill>
                <a:latin typeface="Arial" pitchFamily="34" charset="0"/>
                <a:cs typeface="Arial" pitchFamily="34" charset="0"/>
              </a:rPr>
              <a:t>Restless</a:t>
            </a:r>
            <a:r>
              <a:rPr lang="de-DE" dirty="0">
                <a:solidFill>
                  <a:schemeClr val="tx1"/>
                </a:solidFill>
                <a:latin typeface="Arial" pitchFamily="34" charset="0"/>
                <a:cs typeface="Arial" pitchFamily="34" charset="0"/>
              </a:rPr>
              <a:t>-</a:t>
            </a:r>
            <a:r>
              <a:rPr lang="de-DE" dirty="0" err="1">
                <a:solidFill>
                  <a:schemeClr val="tx1"/>
                </a:solidFill>
                <a:latin typeface="Arial" pitchFamily="34" charset="0"/>
                <a:cs typeface="Arial" pitchFamily="34" charset="0"/>
              </a:rPr>
              <a:t>Legs</a:t>
            </a:r>
            <a:r>
              <a:rPr lang="de-DE" dirty="0">
                <a:solidFill>
                  <a:schemeClr val="tx1"/>
                </a:solidFill>
                <a:latin typeface="Arial" pitchFamily="34" charset="0"/>
                <a:cs typeface="Arial" pitchFamily="34" charset="0"/>
              </a:rPr>
              <a:t>-Syndrom, dem Syndrom der unruhigen Beine</a:t>
            </a:r>
            <a:r>
              <a:rPr lang="de-DE" baseline="0" dirty="0">
                <a:solidFill>
                  <a:schemeClr val="tx1"/>
                </a:solidFill>
                <a:latin typeface="Arial" pitchFamily="34" charset="0"/>
                <a:cs typeface="Arial" pitchFamily="34" charset="0"/>
              </a:rPr>
              <a:t> (K</a:t>
            </a:r>
            <a:r>
              <a:rPr lang="de-DE" dirty="0">
                <a:solidFill>
                  <a:schemeClr val="tx1"/>
                </a:solidFill>
                <a:latin typeface="Arial" pitchFamily="34" charset="0"/>
                <a:cs typeface="Arial" pitchFamily="34" charset="0"/>
              </a:rPr>
              <a:t>ribbeln und Zappeln</a:t>
            </a:r>
            <a:r>
              <a:rPr lang="de-DE" baseline="0" dirty="0">
                <a:solidFill>
                  <a:schemeClr val="tx1"/>
                </a:solidFill>
                <a:latin typeface="Arial" pitchFamily="34" charset="0"/>
                <a:cs typeface="Arial" pitchFamily="34" charset="0"/>
              </a:rPr>
              <a:t> in</a:t>
            </a:r>
            <a:r>
              <a:rPr lang="de-DE" dirty="0">
                <a:solidFill>
                  <a:schemeClr val="tx1"/>
                </a:solidFill>
                <a:latin typeface="Arial" pitchFamily="34" charset="0"/>
                <a:cs typeface="Arial" pitchFamily="34" charset="0"/>
              </a:rPr>
              <a:t> Waden</a:t>
            </a:r>
            <a:r>
              <a:rPr lang="de-DE" baseline="0" dirty="0">
                <a:solidFill>
                  <a:schemeClr val="tx1"/>
                </a:solidFill>
                <a:latin typeface="Arial" pitchFamily="34" charset="0"/>
                <a:cs typeface="Arial" pitchFamily="34" charset="0"/>
              </a:rPr>
              <a:t> und</a:t>
            </a:r>
            <a:r>
              <a:rPr lang="de-DE" dirty="0">
                <a:solidFill>
                  <a:schemeClr val="tx1"/>
                </a:solidFill>
                <a:latin typeface="Arial" pitchFamily="34" charset="0"/>
                <a:cs typeface="Arial" pitchFamily="34" charset="0"/>
              </a:rPr>
              <a:t> Beinen,</a:t>
            </a:r>
            <a:r>
              <a:rPr lang="de-DE" baseline="0" dirty="0">
                <a:solidFill>
                  <a:schemeClr val="tx1"/>
                </a:solidFill>
                <a:latin typeface="Arial" pitchFamily="34" charset="0"/>
                <a:cs typeface="Arial" pitchFamily="34" charset="0"/>
              </a:rPr>
              <a:t> teilweise auch in den Armen</a:t>
            </a:r>
            <a:r>
              <a:rPr lang="de-DE" baseline="0" dirty="0" smtClean="0">
                <a:solidFill>
                  <a:schemeClr val="tx1"/>
                </a:solidFill>
                <a:latin typeface="Arial" pitchFamily="34" charset="0"/>
                <a:cs typeface="Arial" pitchFamily="34" charset="0"/>
              </a:rPr>
              <a:t>).</a:t>
            </a:r>
          </a:p>
          <a:p>
            <a:pPr marL="0" marR="0" lvl="2" indent="0" algn="l" defTabSz="914400" rtl="0" eaLnBrk="1" fontAlgn="auto" latinLnBrk="0" hangingPunct="1">
              <a:lnSpc>
                <a:spcPct val="100000"/>
              </a:lnSpc>
              <a:spcBef>
                <a:spcPts val="0"/>
              </a:spcBef>
              <a:spcAft>
                <a:spcPts val="0"/>
              </a:spcAft>
              <a:buClrTx/>
              <a:buSzTx/>
              <a:buFontTx/>
              <a:buNone/>
              <a:tabLst/>
              <a:defRPr/>
            </a:pPr>
            <a:endParaRPr lang="de-DE" sz="1200" b="0" kern="1200" baseline="0" dirty="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Arial" pitchFamily="34" charset="0"/>
                <a:ea typeface="+mn-ea"/>
                <a:cs typeface="Arial" pitchFamily="34" charset="0"/>
              </a:rPr>
              <a:t>Laut Schätzungen deutscher Experten leiden etwa acht bis zehn Prozent der Deutschen – vor allem im mittleren Alter – unter der Schlafkrankheit Schlafapnoe. Hierbei handelt es sich um das Schnarchen mit gesundheitsgefährdenden Atemaussetzern von wenigstens zehn bis manchmal mehr als 120 Sekunden.</a:t>
            </a:r>
            <a:r>
              <a:rPr lang="de-DE" sz="1200" kern="1200" baseline="0" dirty="0">
                <a:solidFill>
                  <a:schemeClr val="tx1"/>
                </a:solidFill>
                <a:effectLst/>
                <a:latin typeface="Arial" pitchFamily="34" charset="0"/>
                <a:ea typeface="+mn-ea"/>
                <a:cs typeface="Arial" pitchFamily="34" charset="0"/>
              </a:rPr>
              <a:t> </a:t>
            </a:r>
            <a:endParaRPr lang="de-DE" sz="1200" kern="1200" baseline="0" dirty="0" smtClean="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effectLst/>
                <a:latin typeface="Arial" pitchFamily="34" charset="0"/>
                <a:ea typeface="+mn-ea"/>
                <a:cs typeface="Arial" pitchFamily="34" charset="0"/>
              </a:rPr>
              <a:t>Anmerkung zu den Risikofaktoren: </a:t>
            </a:r>
            <a:r>
              <a:rPr lang="de-DE" sz="1200" kern="1200" dirty="0" smtClean="0">
                <a:solidFill>
                  <a:schemeClr val="tx1"/>
                </a:solidFill>
                <a:effectLst/>
                <a:latin typeface="Arial" pitchFamily="34" charset="0"/>
                <a:ea typeface="+mn-ea"/>
                <a:cs typeface="Arial" pitchFamily="34" charset="0"/>
              </a:rPr>
              <a:t>Bei Männern dominieren Übergewicht und Tagesschläfrigkeit;</a:t>
            </a:r>
            <a:r>
              <a:rPr lang="de-DE" sz="1200" kern="1200" baseline="0" dirty="0" smtClean="0">
                <a:solidFill>
                  <a:schemeClr val="tx1"/>
                </a:solidFill>
                <a:effectLst/>
                <a:latin typeface="Arial" pitchFamily="34" charset="0"/>
                <a:ea typeface="+mn-ea"/>
                <a:cs typeface="Arial" pitchFamily="34" charset="0"/>
              </a:rPr>
              <a:t> bei Frauen </a:t>
            </a:r>
            <a:r>
              <a:rPr lang="de-DE" sz="1200" kern="1200" dirty="0" smtClean="0">
                <a:solidFill>
                  <a:schemeClr val="tx1"/>
                </a:solidFill>
                <a:effectLst/>
                <a:latin typeface="Arial" pitchFamily="34" charset="0"/>
                <a:ea typeface="+mn-ea"/>
                <a:cs typeface="Arial" pitchFamily="34" charset="0"/>
              </a:rPr>
              <a:t>Durchschlafstörungen (ähnlich einer Insomnie), besonders</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in der Menopause; bei</a:t>
            </a:r>
            <a:r>
              <a:rPr lang="de-DE" sz="1200" kern="1200" baseline="0" dirty="0" smtClean="0">
                <a:solidFill>
                  <a:schemeClr val="tx1"/>
                </a:solidFill>
                <a:effectLst/>
                <a:latin typeface="Arial" pitchFamily="34" charset="0"/>
                <a:ea typeface="+mn-ea"/>
                <a:cs typeface="Arial" pitchFamily="34" charset="0"/>
              </a:rPr>
              <a:t> Frauen besteht oft </a:t>
            </a:r>
            <a:r>
              <a:rPr lang="de-DE" sz="1200" kern="1200" dirty="0" smtClean="0">
                <a:solidFill>
                  <a:schemeClr val="tx1"/>
                </a:solidFill>
                <a:effectLst/>
                <a:latin typeface="Arial" pitchFamily="34" charset="0"/>
                <a:ea typeface="+mn-ea"/>
                <a:cs typeface="Arial" pitchFamily="34" charset="0"/>
              </a:rPr>
              <a:t>keine erkennbare Gewichtsabhängigkeit.</a:t>
            </a:r>
            <a:endParaRPr lang="de-DE" sz="1200" kern="1200" baseline="0" dirty="0" smtClean="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effectLst/>
                <a:latin typeface="Arial" pitchFamily="34" charset="0"/>
                <a:ea typeface="+mn-ea"/>
                <a:cs typeface="Arial" pitchFamily="34" charset="0"/>
              </a:rPr>
              <a:t>Anmerkung zur Tagesschläfrigkeit: Der Schlaf ist nicht mehr erholsam, da </a:t>
            </a:r>
            <a:r>
              <a:rPr lang="de-DE" sz="1200" kern="1200" dirty="0" smtClean="0">
                <a:solidFill>
                  <a:schemeClr val="tx1"/>
                </a:solidFill>
                <a:effectLst/>
                <a:latin typeface="Arial" pitchFamily="34" charset="0"/>
                <a:ea typeface="+mn-ea"/>
                <a:cs typeface="Arial" pitchFamily="34" charset="0"/>
              </a:rPr>
              <a:t>er durch die Weckreaktionen oft</a:t>
            </a:r>
            <a:r>
              <a:rPr lang="de-DE" sz="1200" kern="1200" baseline="0" dirty="0" smtClean="0">
                <a:solidFill>
                  <a:schemeClr val="tx1"/>
                </a:solidFill>
                <a:effectLst/>
                <a:latin typeface="Arial" pitchFamily="34" charset="0"/>
                <a:ea typeface="+mn-ea"/>
                <a:cs typeface="Arial" pitchFamily="34" charset="0"/>
              </a:rPr>
              <a:t> unterbrochen wird</a:t>
            </a:r>
            <a:r>
              <a:rPr lang="de-DE" sz="1200" kern="1200" dirty="0" smtClean="0">
                <a:solidFill>
                  <a:schemeClr val="tx1"/>
                </a:solidFill>
                <a:effectLst/>
                <a:latin typeface="Arial" pitchFamily="34" charset="0"/>
                <a:ea typeface="+mn-ea"/>
                <a:cs typeface="Arial" pitchFamily="34" charset="0"/>
              </a:rPr>
              <a:t>. Dies führt dazu, dass man sich am Tag oft</a:t>
            </a:r>
            <a:r>
              <a:rPr lang="de-DE" sz="1200" kern="1200" baseline="0" dirty="0" smtClean="0">
                <a:solidFill>
                  <a:schemeClr val="tx1"/>
                </a:solidFill>
                <a:effectLst/>
                <a:latin typeface="Arial" pitchFamily="34" charset="0"/>
                <a:ea typeface="+mn-ea"/>
                <a:cs typeface="Arial" pitchFamily="34" charset="0"/>
              </a:rPr>
              <a:t> müde fühlt.</a:t>
            </a:r>
          </a:p>
        </p:txBody>
      </p:sp>
      <p:sp>
        <p:nvSpPr>
          <p:cNvPr id="4" name="Foliennummernplatzhalter 3"/>
          <p:cNvSpPr>
            <a:spLocks noGrp="1"/>
          </p:cNvSpPr>
          <p:nvPr>
            <p:ph type="sldNum" sz="quarter" idx="10"/>
          </p:nvPr>
        </p:nvSpPr>
        <p:spPr/>
        <p:txBody>
          <a:bodyPr/>
          <a:lstStyle/>
          <a:p>
            <a:fld id="{19273AED-C50C-4259-860C-200724DC01F6}" type="slidenum">
              <a:rPr lang="de-DE" smtClean="0"/>
              <a:pPr/>
              <a:t>39</a:t>
            </a:fld>
            <a:endParaRPr lang="de-DE"/>
          </a:p>
        </p:txBody>
      </p:sp>
    </p:spTree>
    <p:extLst>
      <p:ext uri="{BB962C8B-B14F-4D97-AF65-F5344CB8AC3E}">
        <p14:creationId xmlns:p14="http://schemas.microsoft.com/office/powerpoint/2010/main" val="864960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Berufskraftfahrer/-innen sind aufgrund ihrer Lebensweise mit teils wenig erholsamem Schlaf, teilweise viel Stress und häufig schweren Mahlzeiten (und ggf. Übergewicht) besonders gefährdet. Laut</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einer amerikanischen Studie unter 4.826 (</a:t>
            </a:r>
            <a:r>
              <a:rPr lang="en-US" sz="1200" dirty="0" smtClean="0"/>
              <a:t>Pack et al., 2002)</a:t>
            </a:r>
            <a:r>
              <a:rPr lang="de-DE" sz="1200" kern="1200" dirty="0" smtClean="0">
                <a:solidFill>
                  <a:schemeClr val="tx1"/>
                </a:solidFill>
                <a:effectLst/>
                <a:latin typeface="Arial" pitchFamily="34" charset="0"/>
                <a:ea typeface="+mn-ea"/>
                <a:cs typeface="Arial" pitchFamily="34" charset="0"/>
              </a:rPr>
              <a:t> Berufskraftfahrer/innen leiden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28 Prozent und laut einer australischen Studie unter 3.268 Berufskraftfahrer/innen (</a:t>
            </a:r>
            <a:r>
              <a:rPr lang="en-US" sz="1200" dirty="0" smtClean="0"/>
              <a:t>Howard et al., 2004)</a:t>
            </a:r>
            <a:r>
              <a:rPr lang="de-DE" sz="1200" kern="1200" dirty="0" smtClean="0">
                <a:solidFill>
                  <a:schemeClr val="tx1"/>
                </a:solidFill>
                <a:effectLst/>
                <a:latin typeface="Arial" pitchFamily="34" charset="0"/>
                <a:ea typeface="+mn-ea"/>
                <a:cs typeface="Arial" pitchFamily="34" charset="0"/>
              </a:rPr>
              <a:t> knapp 16 Prozent unter der </a:t>
            </a:r>
            <a:r>
              <a:rPr lang="de-DE" sz="1200" kern="1200" dirty="0" err="1" smtClean="0">
                <a:solidFill>
                  <a:schemeClr val="tx1"/>
                </a:solidFill>
                <a:effectLst/>
                <a:latin typeface="Arial" pitchFamily="34" charset="0"/>
                <a:ea typeface="+mn-ea"/>
                <a:cs typeface="Arial" pitchFamily="34" charset="0"/>
              </a:rPr>
              <a:t>Schlafapnoe</a:t>
            </a:r>
            <a:r>
              <a:rPr lang="de-DE" sz="1200" kern="1200" dirty="0" smtClean="0">
                <a:solidFill>
                  <a:schemeClr val="tx1"/>
                </a:solidFill>
                <a:effectLst/>
                <a:latin typeface="Arial" pitchFamily="34" charset="0"/>
                <a:ea typeface="+mn-ea"/>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Betroffene Berufskraftfahrer/innen sind dann oft müde und haben dadurch ein erhöhtes Unfallrisiko</a:t>
            </a:r>
            <a:r>
              <a:rPr lang="de-DE" sz="1200" i="1" kern="1200" dirty="0" smtClean="0">
                <a:solidFill>
                  <a:schemeClr val="tx1"/>
                </a:solidFill>
                <a:effectLst/>
                <a:latin typeface="Arial" pitchFamily="34" charset="0"/>
                <a:ea typeface="+mn-ea"/>
                <a:cs typeface="Arial" pitchFamily="34" charset="0"/>
              </a:rPr>
              <a:t>.</a:t>
            </a:r>
            <a:r>
              <a:rPr lang="de-DE" sz="1200" kern="1200" dirty="0" smtClean="0">
                <a:solidFill>
                  <a:schemeClr val="tx1"/>
                </a:solidFill>
                <a:effectLst/>
                <a:latin typeface="Arial" pitchFamily="34" charset="0"/>
                <a:ea typeface="+mn-ea"/>
                <a:cs typeface="Arial" pitchFamily="34" charset="0"/>
              </a:rPr>
              <a:t> Laut einer Metaanalyse von </a:t>
            </a:r>
            <a:r>
              <a:rPr lang="de-DE" sz="1200" kern="1200" dirty="0" err="1" smtClean="0">
                <a:solidFill>
                  <a:schemeClr val="tx1"/>
                </a:solidFill>
                <a:effectLst/>
                <a:latin typeface="Arial" pitchFamily="34" charset="0"/>
                <a:ea typeface="+mn-ea"/>
                <a:cs typeface="Arial" pitchFamily="34" charset="0"/>
              </a:rPr>
              <a:t>Vaa</a:t>
            </a:r>
            <a:r>
              <a:rPr lang="de-DE" sz="1200" kern="1200" dirty="0" smtClean="0">
                <a:solidFill>
                  <a:schemeClr val="tx1"/>
                </a:solidFill>
                <a:effectLst/>
                <a:latin typeface="Arial" pitchFamily="34" charset="0"/>
                <a:ea typeface="+mn-ea"/>
                <a:cs typeface="Arial" pitchFamily="34" charset="0"/>
              </a:rPr>
              <a:t> (2003) ist dieses 3,7-fach erhöht. Aus diesem Grund sollte in Unternehmen grundsätzlich die dort vorhandene Fachkraft für Arbeitsschutz in die sicherheitsmedizinische Untersuchung einbezogen werden, damit Schlafkrankheiten wie die Schlafapnoe bei Berufskraftfahrer/innen frühzeitig erkannt und behandelt werden können.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40</a:t>
            </a:fld>
            <a:endParaRPr lang="de-DE"/>
          </a:p>
        </p:txBody>
      </p:sp>
    </p:spTree>
    <p:extLst>
      <p:ext uri="{BB962C8B-B14F-4D97-AF65-F5344CB8AC3E}">
        <p14:creationId xmlns:p14="http://schemas.microsoft.com/office/powerpoint/2010/main" val="1463277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Eine frühzeitige Diagnostik ist zwingend erforderlich! Die Betroffenen können nur schwer selbst herausfinden, ob es sich bei ihrem Schnarchen um eine harmlose oder gesundheitsgefährdende Form handelt. Häufig zeigt sich der/die Bettpartner/-in aufgrund des lauten Schnarchens in Kombination mit den vermehrten Atemstillständen besorgt.</a:t>
            </a:r>
          </a:p>
          <a:p>
            <a:pPr algn="l"/>
            <a:endParaRPr lang="de-DE" sz="1200" kern="1200" dirty="0" smtClean="0">
              <a:solidFill>
                <a:schemeClr val="tx1"/>
              </a:solidFill>
              <a:effectLst/>
              <a:latin typeface="Arial" pitchFamily="34" charset="0"/>
              <a:ea typeface="+mn-ea"/>
              <a:cs typeface="Arial" pitchFamily="34" charset="0"/>
            </a:endParaRPr>
          </a:p>
          <a:p>
            <a:pPr algn="l"/>
            <a:r>
              <a:rPr lang="de-DE" sz="1200" kern="1200" dirty="0" smtClean="0">
                <a:solidFill>
                  <a:schemeClr val="tx1"/>
                </a:solidFill>
                <a:effectLst/>
                <a:latin typeface="Arial" pitchFamily="34" charset="0"/>
                <a:ea typeface="+mn-ea"/>
                <a:cs typeface="Arial" pitchFamily="34" charset="0"/>
              </a:rPr>
              <a:t>Bei Verdacht auf </a:t>
            </a:r>
            <a:r>
              <a:rPr lang="de-DE" sz="1200" kern="1200" dirty="0" err="1" smtClean="0">
                <a:solidFill>
                  <a:schemeClr val="tx1"/>
                </a:solidFill>
                <a:effectLst/>
                <a:latin typeface="Arial" pitchFamily="34" charset="0"/>
                <a:ea typeface="+mn-ea"/>
                <a:cs typeface="Arial" pitchFamily="34" charset="0"/>
              </a:rPr>
              <a:t>Schlafapnoe</a:t>
            </a:r>
            <a:r>
              <a:rPr lang="de-DE" sz="1200" kern="1200" dirty="0" smtClean="0">
                <a:solidFill>
                  <a:schemeClr val="tx1"/>
                </a:solidFill>
                <a:effectLst/>
                <a:latin typeface="Arial" pitchFamily="34" charset="0"/>
                <a:ea typeface="+mn-ea"/>
                <a:cs typeface="Arial" pitchFamily="34" charset="0"/>
              </a:rPr>
              <a:t> sollte zunächst eine Hausärztin oder ein Hausarzt aufgesucht werden. Die Diagnose erfolgt i. d. R. während des Schlafes:</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entweder ambulant durch Messung </a:t>
            </a:r>
            <a:r>
              <a:rPr lang="de-DE" dirty="0" smtClean="0">
                <a:solidFill>
                  <a:schemeClr val="tx1"/>
                </a:solidFill>
                <a:latin typeface="Arial" pitchFamily="34" charset="0"/>
                <a:cs typeface="Arial" pitchFamily="34" charset="0"/>
              </a:rPr>
              <a:t>atmungsbezogener </a:t>
            </a:r>
            <a:r>
              <a:rPr lang="de-DE" sz="1200" kern="1200" dirty="0" smtClean="0">
                <a:solidFill>
                  <a:schemeClr val="tx1"/>
                </a:solidFill>
                <a:effectLst/>
                <a:latin typeface="Arial" pitchFamily="34" charset="0"/>
                <a:ea typeface="+mn-ea"/>
                <a:cs typeface="Arial" pitchFamily="34" charset="0"/>
              </a:rPr>
              <a:t>Körperfunktionen (Schnarchen, Herztätigkeit, Körperlage, Muskelspannung in den Beinen, Sauerstoffgehalt im Blut) mittels eines tragbaren Messgeräts im häuslichen Bereich</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oder stationär durch Messung ergänzender </a:t>
            </a:r>
            <a:r>
              <a:rPr lang="de-DE" dirty="0" smtClean="0">
                <a:solidFill>
                  <a:schemeClr val="tx1"/>
                </a:solidFill>
                <a:latin typeface="Arial" pitchFamily="34" charset="0"/>
                <a:cs typeface="Arial" pitchFamily="34" charset="0"/>
              </a:rPr>
              <a:t>schlafbezogener</a:t>
            </a:r>
            <a:r>
              <a:rPr lang="de-DE" sz="1200" kern="1200" dirty="0" smtClean="0">
                <a:solidFill>
                  <a:schemeClr val="tx1"/>
                </a:solidFill>
                <a:effectLst/>
                <a:latin typeface="Arial" pitchFamily="34" charset="0"/>
                <a:ea typeface="+mn-ea"/>
                <a:cs typeface="Arial" pitchFamily="34" charset="0"/>
              </a:rPr>
              <a:t> Körperfunktionen (Hirnströme, Augenbewegungen, Muskelspannung im Gesamtkörperbereich mit Erstellung des Schlafprofils) unter Videokontrolle in einem Schlaflabor.</a:t>
            </a:r>
            <a:r>
              <a:rPr lang="de-DE" sz="1200" kern="1200" baseline="0" dirty="0" smtClean="0">
                <a:solidFill>
                  <a:schemeClr val="tx1"/>
                </a:solidFill>
                <a:effectLst/>
                <a:latin typeface="Arial" pitchFamily="34" charset="0"/>
                <a:ea typeface="+mn-ea"/>
                <a:cs typeface="Arial" pitchFamily="34" charset="0"/>
              </a:rPr>
              <a:t> </a:t>
            </a:r>
            <a:endParaRPr lang="de-DE" sz="1200" kern="1200" dirty="0" smtClean="0">
              <a:solidFill>
                <a:schemeClr val="tx1"/>
              </a:solidFill>
              <a:effectLst/>
              <a:latin typeface="Arial" pitchFamily="34" charset="0"/>
              <a:ea typeface="+mn-ea"/>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41</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Es gibt verschiedene Möglichkeiten, die Schlafapnoe zu behandeln und die</a:t>
            </a:r>
            <a:r>
              <a:rPr lang="de-DE" sz="1200" kern="1200" baseline="0" dirty="0" smtClean="0">
                <a:solidFill>
                  <a:schemeClr val="tx1"/>
                </a:solidFill>
                <a:effectLst/>
                <a:latin typeface="Arial" pitchFamily="34" charset="0"/>
                <a:ea typeface="+mn-ea"/>
                <a:cs typeface="Arial" pitchFamily="34" charset="0"/>
              </a:rPr>
              <a:t> Lebensqualität wieder zu verbessern</a:t>
            </a:r>
            <a:r>
              <a:rPr lang="de-DE" sz="1200" kern="1200" dirty="0" smtClean="0">
                <a:solidFill>
                  <a:schemeClr val="tx1"/>
                </a:solidFill>
                <a:effectLst/>
                <a:latin typeface="Arial" pitchFamily="34" charset="0"/>
                <a:ea typeface="+mn-ea"/>
                <a:cs typeface="Arial" pitchFamily="34" charset="0"/>
              </a:rPr>
              <a:t>. Grundsätzlich empfiehlt sich bei geringer Ausprägung eine Schiene, die den Unterkiefer vorverlagert.</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Bei stärkerer Ausprägung empfehlen sich verschiedene Ventilationstherapien, die während der Nacht angewendet werden</a:t>
            </a:r>
            <a:r>
              <a:rPr lang="de-DE" sz="1200" kern="1200" baseline="0" dirty="0" smtClean="0">
                <a:solidFill>
                  <a:schemeClr val="tx1"/>
                </a:solidFill>
                <a:effectLst/>
                <a:latin typeface="Arial" pitchFamily="34" charset="0"/>
                <a:ea typeface="+mn-ea"/>
                <a:cs typeface="Arial" pitchFamily="34" charset="0"/>
              </a:rPr>
              <a:t> und einen </a:t>
            </a:r>
            <a:r>
              <a:rPr lang="de-DE" sz="1200" kern="1200" dirty="0" smtClean="0">
                <a:solidFill>
                  <a:schemeClr val="tx1"/>
                </a:solidFill>
                <a:effectLst/>
                <a:latin typeface="Arial" pitchFamily="34" charset="0"/>
                <a:ea typeface="+mn-ea"/>
                <a:cs typeface="Arial" pitchFamily="34" charset="0"/>
              </a:rPr>
              <a:t>Überdruck erzeugen</a:t>
            </a:r>
            <a:r>
              <a:rPr lang="de-DE" sz="1200" b="0" kern="1200" dirty="0" smtClean="0">
                <a:solidFill>
                  <a:schemeClr val="tx1"/>
                </a:solidFill>
                <a:effectLst/>
                <a:latin typeface="Arial" pitchFamily="34" charset="0"/>
                <a:ea typeface="+mn-ea"/>
                <a:cs typeface="Arial" pitchFamily="34" charset="0"/>
              </a:rPr>
              <a:t>. Dadurch können sich die Atemwege nicht mehr verengen und die Atemstillstände vermieden werden. Patienten fühlen sich oft schon nach kurzer Zeit wieder ausgeschlafener und leistungsfähiger. </a:t>
            </a:r>
            <a:r>
              <a:rPr lang="de-DE" b="0" dirty="0" smtClean="0">
                <a:solidFill>
                  <a:schemeClr val="tx1"/>
                </a:solidFill>
                <a:latin typeface="Arial" pitchFamily="34" charset="0"/>
                <a:cs typeface="Arial" pitchFamily="34" charset="0"/>
              </a:rPr>
              <a:t>Im Einzelfall können auch chirurgische Eingriffe notwendig sein.</a:t>
            </a:r>
            <a:endParaRPr lang="de-DE" sz="1200" b="0" kern="1200" dirty="0" smtClean="0">
              <a:solidFill>
                <a:schemeClr val="tx1"/>
              </a:solidFill>
              <a:effectLst/>
              <a:latin typeface="Arial" pitchFamily="34" charset="0"/>
              <a:ea typeface="+mn-ea"/>
              <a:cs typeface="Arial" pitchFamily="34" charset="0"/>
            </a:endParaRPr>
          </a:p>
          <a:p>
            <a:pPr algn="l"/>
            <a:endParaRPr lang="de-DE" sz="1200" kern="1200" dirty="0" smtClean="0">
              <a:solidFill>
                <a:schemeClr val="tx1"/>
              </a:solidFill>
              <a:effectLst/>
              <a:latin typeface="Arial" pitchFamily="34" charset="0"/>
              <a:ea typeface="+mn-ea"/>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42</a:t>
            </a:fld>
            <a:endParaRPr lang="de-DE"/>
          </a:p>
        </p:txBody>
      </p:sp>
    </p:spTree>
    <p:extLst>
      <p:ext uri="{BB962C8B-B14F-4D97-AF65-F5344CB8AC3E}">
        <p14:creationId xmlns:p14="http://schemas.microsoft.com/office/powerpoint/2010/main" val="2826777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dirty="0" smtClean="0">
                <a:solidFill>
                  <a:schemeClr val="tx1"/>
                </a:solidFill>
                <a:effectLst/>
                <a:latin typeface="Arial" pitchFamily="34" charset="0"/>
                <a:ea typeface="+mn-ea"/>
                <a:cs typeface="Arial" pitchFamily="34" charset="0"/>
              </a:rPr>
              <a:t>Sollte die </a:t>
            </a:r>
            <a:r>
              <a:rPr lang="de-DE" sz="1200" kern="1200" dirty="0" err="1" smtClean="0">
                <a:solidFill>
                  <a:schemeClr val="tx1"/>
                </a:solidFill>
                <a:effectLst/>
                <a:latin typeface="Arial" pitchFamily="34" charset="0"/>
                <a:ea typeface="+mn-ea"/>
                <a:cs typeface="Arial" pitchFamily="34" charset="0"/>
              </a:rPr>
              <a:t>Schlafapnoe</a:t>
            </a:r>
            <a:r>
              <a:rPr lang="de-DE" sz="1200" kern="1200" dirty="0" smtClean="0">
                <a:solidFill>
                  <a:schemeClr val="tx1"/>
                </a:solidFill>
                <a:effectLst/>
                <a:latin typeface="Arial" pitchFamily="34" charset="0"/>
                <a:ea typeface="+mn-ea"/>
                <a:cs typeface="Arial" pitchFamily="34" charset="0"/>
              </a:rPr>
              <a:t> nicht behandelt werden, kann es zu verschiedenen gesundheitlichen Problemen kommen.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Die Atemaussetzer in der Nacht können dazu führen, dass die Betroffenen nachts oft wach werden. Dies erschwert gesunden Schlaf und damit die Regeneration von Körper und Geist. Es drohen:</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Tagesmüdigkeit</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Konzentrationsschwäche</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erhöhtes Unfallrisiko</a:t>
            </a:r>
          </a:p>
          <a:p>
            <a:pPr algn="l"/>
            <a:endParaRPr lang="de-DE" sz="1200" kern="1200" dirty="0" smtClean="0">
              <a:solidFill>
                <a:schemeClr val="tx1"/>
              </a:solidFill>
              <a:effectLst/>
              <a:latin typeface="Arial" pitchFamily="34" charset="0"/>
              <a:ea typeface="+mn-ea"/>
              <a:cs typeface="Arial" pitchFamily="34" charset="0"/>
            </a:endParaRPr>
          </a:p>
          <a:p>
            <a:pPr algn="l"/>
            <a:r>
              <a:rPr lang="de-DE" sz="1200" kern="1200" dirty="0" smtClean="0">
                <a:solidFill>
                  <a:schemeClr val="tx1"/>
                </a:solidFill>
                <a:effectLst/>
                <a:latin typeface="Arial" pitchFamily="34" charset="0"/>
                <a:ea typeface="+mn-ea"/>
                <a:cs typeface="Arial" pitchFamily="34" charset="0"/>
              </a:rPr>
              <a:t>Zudem muss das Herz wegen der atmungsbedingten Weckreaktionen stärker arbeiten, um den Körper mit sauerstoffreichem Blut zu versorgen. Es drohen dann:</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Bluthochdruck</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Herzrhythmusstörungen</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verringerte Lebenserwartung</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erhöhtes Schlaganfall- und Herzinfarktrisiko</a:t>
            </a:r>
          </a:p>
        </p:txBody>
      </p:sp>
      <p:sp>
        <p:nvSpPr>
          <p:cNvPr id="4" name="Foliennummernplatzhalter 3"/>
          <p:cNvSpPr>
            <a:spLocks noGrp="1"/>
          </p:cNvSpPr>
          <p:nvPr>
            <p:ph type="sldNum" sz="quarter" idx="10"/>
          </p:nvPr>
        </p:nvSpPr>
        <p:spPr/>
        <p:txBody>
          <a:bodyPr/>
          <a:lstStyle/>
          <a:p>
            <a:fld id="{19273AED-C50C-4259-860C-200724DC01F6}" type="slidenum">
              <a:rPr lang="de-DE" smtClean="0"/>
              <a:pPr/>
              <a:t>43</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Ausreichend Schlaf ist das A</a:t>
            </a:r>
            <a:r>
              <a:rPr lang="de-DE" baseline="0" dirty="0" smtClean="0">
                <a:solidFill>
                  <a:schemeClr val="tx1"/>
                </a:solidFill>
                <a:latin typeface="Arial" pitchFamily="34" charset="0"/>
                <a:cs typeface="Arial" pitchFamily="34" charset="0"/>
              </a:rPr>
              <a:t> und O. Es kann jedoch nicht auf Vorrat geschlafen werden!</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44</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aseline="0" dirty="0" smtClean="0">
                <a:solidFill>
                  <a:schemeClr val="tx1"/>
                </a:solidFill>
                <a:latin typeface="Arial" pitchFamily="34" charset="0"/>
                <a:cs typeface="Arial" pitchFamily="34" charset="0"/>
              </a:rPr>
              <a:t>Schlaf dient der </a:t>
            </a:r>
            <a:r>
              <a:rPr lang="de-DE" dirty="0" smtClean="0">
                <a:solidFill>
                  <a:schemeClr val="tx1"/>
                </a:solidFill>
                <a:latin typeface="Arial" pitchFamily="34" charset="0"/>
                <a:cs typeface="Arial" pitchFamily="34" charset="0"/>
              </a:rPr>
              <a:t>Regeneration von Körper und Geist:</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„Wer wach sein will, muss schlafen!“ </a:t>
            </a:r>
            <a:r>
              <a:rPr lang="de-DE" sz="1200" kern="1200" dirty="0" smtClean="0">
                <a:solidFill>
                  <a:schemeClr val="tx1"/>
                </a:solidFill>
                <a:effectLst/>
                <a:latin typeface="Arial" pitchFamily="34" charset="0"/>
                <a:ea typeface="+mn-ea"/>
                <a:cs typeface="Arial" pitchFamily="34" charset="0"/>
              </a:rPr>
              <a:t>Nur diejenigen Menschen, die in der Lage sind tief und fest zu schlafen, können auch am Tage ausgeruht, konzentriert und leistungsfähig sein</a:t>
            </a:r>
            <a:r>
              <a:rPr lang="de-DE" sz="1200" kern="1200" baseline="0" dirty="0" smtClean="0">
                <a:solidFill>
                  <a:schemeClr val="tx1"/>
                </a:solidFill>
                <a:effectLst/>
                <a:latin typeface="Arial" pitchFamily="34" charset="0"/>
                <a:ea typeface="+mn-ea"/>
                <a:cs typeface="Arial" pitchFamily="34" charset="0"/>
              </a:rPr>
              <a:t> und somit ein </a:t>
            </a:r>
            <a:r>
              <a:rPr lang="de-DE" sz="1200" kern="1200" dirty="0" smtClean="0">
                <a:solidFill>
                  <a:schemeClr val="tx1"/>
                </a:solidFill>
                <a:effectLst/>
                <a:latin typeface="Arial" pitchFamily="34" charset="0"/>
                <a:ea typeface="+mn-ea"/>
                <a:cs typeface="Arial" pitchFamily="34" charset="0"/>
              </a:rPr>
              <a:t>Kraftfahrzeug</a:t>
            </a:r>
            <a:r>
              <a:rPr lang="de-DE" sz="1200" kern="1200" baseline="0" dirty="0" smtClean="0">
                <a:solidFill>
                  <a:schemeClr val="tx1"/>
                </a:solidFill>
                <a:effectLst/>
                <a:latin typeface="Arial" pitchFamily="34" charset="0"/>
                <a:ea typeface="+mn-ea"/>
                <a:cs typeface="Arial" pitchFamily="34" charset="0"/>
              </a:rPr>
              <a:t> sicher führen</a:t>
            </a:r>
            <a:r>
              <a:rPr lang="de-DE" sz="1200" kern="1200" dirty="0" smtClean="0">
                <a:solidFill>
                  <a:schemeClr val="tx1"/>
                </a:solidFill>
                <a:effectLst/>
                <a:latin typeface="Arial" pitchFamily="34" charset="0"/>
                <a:ea typeface="+mn-ea"/>
                <a:cs typeface="Arial" pitchFamily="34" charset="0"/>
              </a:rPr>
              <a:t>. Deshalb ist insb. für Berufskraftfahrer/innen ein gesunder Schlaf wichtig. </a:t>
            </a:r>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5</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de-DE" sz="1200" dirty="0">
                <a:solidFill>
                  <a:schemeClr val="tx1"/>
                </a:solidFill>
                <a:latin typeface="Arial" pitchFamily="34" charset="0"/>
                <a:cs typeface="Arial" pitchFamily="34" charset="0"/>
              </a:rPr>
              <a:t>Bitte</a:t>
            </a:r>
            <a:r>
              <a:rPr lang="de-DE" sz="1200" baseline="0" dirty="0">
                <a:solidFill>
                  <a:schemeClr val="tx1"/>
                </a:solidFill>
                <a:latin typeface="Arial" pitchFamily="34" charset="0"/>
                <a:cs typeface="Arial" pitchFamily="34" charset="0"/>
              </a:rPr>
              <a:t> die Teilnehmer/innen zur Diskussion anregen! </a:t>
            </a:r>
            <a:r>
              <a:rPr lang="de-DE" b="0" dirty="0">
                <a:solidFill>
                  <a:schemeClr val="tx1"/>
                </a:solidFill>
                <a:latin typeface="Arial" pitchFamily="34" charset="0"/>
                <a:cs typeface="Arial" pitchFamily="34" charset="0"/>
              </a:rPr>
              <a:t>Lassen Sie m</a:t>
            </a:r>
            <a:r>
              <a:rPr lang="de-DE" dirty="0">
                <a:solidFill>
                  <a:schemeClr val="tx1"/>
                </a:solidFill>
                <a:latin typeface="Arial" pitchFamily="34" charset="0"/>
                <a:cs typeface="Arial" pitchFamily="34" charset="0"/>
              </a:rPr>
              <a:t>öglichst</a:t>
            </a:r>
            <a:r>
              <a:rPr lang="de-DE" baseline="0" dirty="0">
                <a:solidFill>
                  <a:schemeClr val="tx1"/>
                </a:solidFill>
                <a:latin typeface="Arial" pitchFamily="34" charset="0"/>
                <a:cs typeface="Arial" pitchFamily="34" charset="0"/>
              </a:rPr>
              <a:t> die </a:t>
            </a:r>
            <a:r>
              <a:rPr lang="de-DE" sz="1200" baseline="0" dirty="0">
                <a:solidFill>
                  <a:schemeClr val="tx1"/>
                </a:solidFill>
                <a:latin typeface="Arial" pitchFamily="34" charset="0"/>
                <a:cs typeface="Arial" pitchFamily="34" charset="0"/>
              </a:rPr>
              <a:t>Teilnehmer/innen</a:t>
            </a:r>
            <a:r>
              <a:rPr lang="de-DE" dirty="0">
                <a:solidFill>
                  <a:schemeClr val="tx1"/>
                </a:solidFill>
                <a:latin typeface="Arial" pitchFamily="34" charset="0"/>
                <a:cs typeface="Arial" pitchFamily="34" charset="0"/>
              </a:rPr>
              <a:t> von ihren persönlichen Erfahrungen berichten. </a:t>
            </a:r>
            <a:r>
              <a:rPr lang="de-DE" sz="1200" dirty="0">
                <a:solidFill>
                  <a:schemeClr val="tx1"/>
                </a:solidFill>
                <a:latin typeface="Arial" pitchFamily="34" charset="0"/>
                <a:cs typeface="Arial" pitchFamily="34" charset="0"/>
              </a:rPr>
              <a:t>Die Auflösung folgt auf der</a:t>
            </a:r>
            <a:r>
              <a:rPr lang="de-DE" sz="1200" baseline="0" dirty="0">
                <a:solidFill>
                  <a:schemeClr val="tx1"/>
                </a:solidFill>
                <a:latin typeface="Arial" pitchFamily="34" charset="0"/>
                <a:cs typeface="Arial" pitchFamily="34" charset="0"/>
              </a:rPr>
              <a:t> nächsten Folie bzw. den nächsten Folien.</a:t>
            </a:r>
            <a:endParaRPr lang="de-DE" dirty="0">
              <a:solidFill>
                <a:schemeClr val="tx1"/>
              </a:solidFill>
              <a:latin typeface="Arial" pitchFamily="34" charset="0"/>
              <a:cs typeface="Arial" pitchFamily="34" charset="0"/>
            </a:endParaRPr>
          </a:p>
          <a:p>
            <a:pPr algn="l"/>
            <a:endParaRPr lang="de-DE" baseline="0" dirty="0">
              <a:solidFill>
                <a:schemeClr val="tx1"/>
              </a:solidFill>
              <a:latin typeface="Arial" pitchFamily="34" charset="0"/>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46</a:t>
            </a:fld>
            <a:endParaRPr lang="en-GB" altLang="de-DE" sz="1200"/>
          </a:p>
        </p:txBody>
      </p:sp>
    </p:spTree>
    <p:extLst>
      <p:ext uri="{BB962C8B-B14F-4D97-AF65-F5344CB8AC3E}">
        <p14:creationId xmlns:p14="http://schemas.microsoft.com/office/powerpoint/2010/main" val="3212319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Arial" pitchFamily="34" charset="0"/>
                <a:ea typeface="+mn-ea"/>
                <a:cs typeface="Arial" pitchFamily="34" charset="0"/>
              </a:rPr>
              <a:t>Es </a:t>
            </a:r>
            <a:r>
              <a:rPr lang="de-DE" sz="1200" kern="1200" dirty="0">
                <a:solidFill>
                  <a:schemeClr val="tx1"/>
                </a:solidFill>
                <a:latin typeface="Arial" pitchFamily="34" charset="0"/>
                <a:ea typeface="+mn-ea"/>
                <a:cs typeface="Arial" pitchFamily="34" charset="0"/>
              </a:rPr>
              <a:t>gibt Maßnahmen,</a:t>
            </a:r>
            <a:r>
              <a:rPr lang="de-DE" sz="1200" kern="1200" baseline="0" dirty="0">
                <a:solidFill>
                  <a:schemeClr val="tx1"/>
                </a:solidFill>
                <a:latin typeface="Arial" pitchFamily="34" charset="0"/>
                <a:ea typeface="+mn-ea"/>
                <a:cs typeface="Arial" pitchFamily="34" charset="0"/>
              </a:rPr>
              <a:t> die man vorab, also präventiv tun kann (das A und O ist ausreichend Schlaf vor jeder Fahrt), und Maßnahmen, die man im akuten Fall von Müdigkeit hinter dem Steuer beachten sollte (am Besten ist eine Pause mit Kurzschlaf oder Bewegung). Zunächst wird nun auf die Relevanz von ausreichend Schlaf eingegangen. </a:t>
            </a:r>
            <a:r>
              <a:rPr lang="de-DE" baseline="0" dirty="0" smtClean="0">
                <a:solidFill>
                  <a:schemeClr val="tx1"/>
                </a:solidFill>
                <a:latin typeface="Arial" pitchFamily="34" charset="0"/>
                <a:cs typeface="Arial" pitchFamily="34" charset="0"/>
              </a:rPr>
              <a:t>Es kann jedoch nicht auf Vorrat geschlafen werden! </a:t>
            </a:r>
            <a:endParaRPr lang="de-DE" sz="1200" kern="1200" dirty="0">
              <a:solidFill>
                <a:schemeClr val="tx1"/>
              </a:solidFill>
              <a:latin typeface="Arial" pitchFamily="34" charset="0"/>
              <a:ea typeface="+mn-ea"/>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47</a:t>
            </a:fld>
            <a:endParaRPr lang="en-GB" altLang="de-DE" sz="1200"/>
          </a:p>
        </p:txBody>
      </p:sp>
    </p:spTree>
    <p:extLst>
      <p:ext uri="{BB962C8B-B14F-4D97-AF65-F5344CB8AC3E}">
        <p14:creationId xmlns:p14="http://schemas.microsoft.com/office/powerpoint/2010/main" val="1023292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2" indent="0" algn="just" defTabSz="914400" rtl="0" eaLnBrk="1" fontAlgn="auto" latinLnBrk="0" hangingPunct="1">
              <a:lnSpc>
                <a:spcPct val="100000"/>
              </a:lnSpc>
              <a:spcBef>
                <a:spcPts val="0"/>
              </a:spcBef>
              <a:spcAft>
                <a:spcPts val="0"/>
              </a:spcAft>
              <a:buClrTx/>
              <a:buSzTx/>
              <a:buFont typeface="Arial"/>
              <a:buNone/>
              <a:tabLst/>
              <a:defRPr/>
            </a:pPr>
            <a:r>
              <a:rPr lang="de-DE" sz="1200" kern="1200" dirty="0" smtClean="0">
                <a:solidFill>
                  <a:schemeClr val="tx1"/>
                </a:solidFill>
                <a:effectLst/>
                <a:latin typeface="+mn-lt"/>
                <a:ea typeface="+mn-ea"/>
                <a:cs typeface="+mn-cs"/>
              </a:rPr>
              <a:t>Diese</a:t>
            </a:r>
            <a:r>
              <a:rPr lang="de-DE" sz="1200" kern="1200" baseline="0" dirty="0" smtClean="0">
                <a:solidFill>
                  <a:schemeClr val="tx1"/>
                </a:solidFill>
                <a:effectLst/>
                <a:latin typeface="+mn-lt"/>
                <a:ea typeface="+mn-ea"/>
                <a:cs typeface="+mn-cs"/>
              </a:rPr>
              <a:t> Folie ist fast identisch mit Folie 57. Dies liegt daran, dass die nachfolgenden Tipps nicht nur für Menschen mit Schlafstörungen essentiell, sondern natürlich auch für jeden anderen mit dem Wunsch nach erholsamen Schlaf hilfreich sein können. </a:t>
            </a:r>
          </a:p>
          <a:p>
            <a:pPr marL="0" marR="0" lvl="2" indent="0" algn="just" defTabSz="914400" rtl="0" eaLnBrk="1" fontAlgn="auto" latinLnBrk="0" hangingPunct="1">
              <a:lnSpc>
                <a:spcPct val="100000"/>
              </a:lnSpc>
              <a:spcBef>
                <a:spcPts val="0"/>
              </a:spcBef>
              <a:spcAft>
                <a:spcPts val="0"/>
              </a:spcAft>
              <a:buClrTx/>
              <a:buSzTx/>
              <a:buFont typeface="Arial"/>
              <a:buNone/>
              <a:tabLst/>
              <a:defRPr/>
            </a:pPr>
            <a:endParaRPr lang="de-DE" sz="1200" kern="1200" baseline="0" dirty="0" smtClean="0">
              <a:solidFill>
                <a:schemeClr val="tx1"/>
              </a:solidFill>
              <a:effectLst/>
              <a:latin typeface="+mn-lt"/>
              <a:ea typeface="+mn-ea"/>
              <a:cs typeface="+mn-cs"/>
            </a:endParaRPr>
          </a:p>
          <a:p>
            <a:pPr marL="0" marR="0" lvl="2" indent="0" algn="just" defTabSz="914400" rtl="0" eaLnBrk="1" fontAlgn="auto" latinLnBrk="0" hangingPunct="1">
              <a:lnSpc>
                <a:spcPct val="100000"/>
              </a:lnSpc>
              <a:spcBef>
                <a:spcPts val="0"/>
              </a:spcBef>
              <a:spcAft>
                <a:spcPts val="0"/>
              </a:spcAft>
              <a:buClrTx/>
              <a:buSzTx/>
              <a:buFont typeface="Arial"/>
              <a:buNone/>
              <a:tabLst/>
              <a:defRPr/>
            </a:pPr>
            <a:r>
              <a:rPr lang="de-DE" sz="1200" kern="1200" dirty="0" smtClean="0">
                <a:solidFill>
                  <a:schemeClr val="tx1"/>
                </a:solidFill>
                <a:effectLst/>
                <a:latin typeface="+mn-lt"/>
                <a:ea typeface="+mn-ea"/>
                <a:cs typeface="+mn-cs"/>
              </a:rPr>
              <a:t>Wer das nächtliche Gedanken-Karussell nicht abschalten kann und unbedingt schlafen will und permanent auf die Uhr schaut,</a:t>
            </a:r>
            <a:r>
              <a:rPr lang="de-DE" sz="1200" kern="1200" baseline="0" dirty="0" smtClean="0">
                <a:solidFill>
                  <a:schemeClr val="tx1"/>
                </a:solidFill>
                <a:effectLst/>
                <a:latin typeface="+mn-lt"/>
                <a:ea typeface="+mn-ea"/>
                <a:cs typeface="+mn-cs"/>
              </a:rPr>
              <a:t> schläft erst recht nicht ein und </a:t>
            </a:r>
            <a:r>
              <a:rPr lang="de-DE" sz="1200" kern="1200" dirty="0" smtClean="0">
                <a:solidFill>
                  <a:schemeClr val="tx1"/>
                </a:solidFill>
                <a:effectLst/>
                <a:latin typeface="+mn-lt"/>
                <a:ea typeface="+mn-ea"/>
                <a:cs typeface="+mn-cs"/>
              </a:rPr>
              <a:t>bleibt wach! Leichter</a:t>
            </a:r>
            <a:r>
              <a:rPr lang="de-DE" sz="1200" kern="1200" baseline="0" dirty="0" smtClean="0">
                <a:solidFill>
                  <a:schemeClr val="tx1"/>
                </a:solidFill>
                <a:effectLst/>
                <a:latin typeface="+mn-lt"/>
                <a:ea typeface="+mn-ea"/>
                <a:cs typeface="+mn-cs"/>
              </a:rPr>
              <a:t> gesagt als getan. </a:t>
            </a:r>
            <a:r>
              <a:rPr lang="de-DE" sz="1200" kern="1200" dirty="0" smtClean="0">
                <a:solidFill>
                  <a:schemeClr val="tx1"/>
                </a:solidFill>
                <a:effectLst/>
                <a:latin typeface="+mn-lt"/>
                <a:ea typeface="+mn-ea"/>
                <a:cs typeface="+mn-cs"/>
              </a:rPr>
              <a:t>Darum bedarf es einer Schlafhygiene und damit einiger wichtiger Verhaltensweisen und Rahmenbedingungen,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um in einen guten, tiefen und erholsamen Schlaf zu fallen. </a:t>
            </a:r>
          </a:p>
          <a:p>
            <a:pPr marL="171450" marR="0" lvl="2" indent="-171450" algn="just" defTabSz="914400" rtl="0" eaLnBrk="1" fontAlgn="auto" latinLnBrk="0" hangingPunct="1">
              <a:lnSpc>
                <a:spcPct val="100000"/>
              </a:lnSpc>
              <a:spcBef>
                <a:spcPts val="0"/>
              </a:spcBef>
              <a:spcAft>
                <a:spcPts val="0"/>
              </a:spcAft>
              <a:buClrTx/>
              <a:buSzTx/>
              <a:buFont typeface="Arial"/>
              <a:buChar char="•"/>
              <a:tabLst/>
              <a:defRPr/>
            </a:pPr>
            <a:endParaRPr lang="de-DE" dirty="0" smtClean="0"/>
          </a:p>
          <a:p>
            <a:pPr marL="171450" marR="0" indent="-171450" algn="just"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mn-lt"/>
                <a:ea typeface="+mn-ea"/>
                <a:cs typeface="+mn-cs"/>
              </a:rPr>
              <a:t>Aktivierende Getränke am Nachmittag, welche Koffein oder andere Wachmacher enthalten, sollten gemieden werden. Koffein kann bis zu 11 Stunden seine wachmachende Wirkung entfalten.</a:t>
            </a:r>
            <a:endParaRPr lang="de-DE" sz="1200" dirty="0" smtClean="0"/>
          </a:p>
          <a:p>
            <a:pPr marL="171450" marR="0" lvl="2" indent="-171450" algn="just" defTabSz="914400" rtl="0" eaLnBrk="1" fontAlgn="auto" latinLnBrk="0" hangingPunct="1">
              <a:lnSpc>
                <a:spcPct val="100000"/>
              </a:lnSpc>
              <a:spcBef>
                <a:spcPts val="0"/>
              </a:spcBef>
              <a:spcAft>
                <a:spcPts val="0"/>
              </a:spcAft>
              <a:buClrTx/>
              <a:buSzTx/>
              <a:buFont typeface="Arial"/>
              <a:buNone/>
              <a:tabLst/>
              <a:defRPr/>
            </a:pPr>
            <a:endParaRPr lang="de-DE" dirty="0" smtClean="0"/>
          </a:p>
          <a:p>
            <a:pPr marL="171450" marR="0" indent="-171450" algn="just"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mn-lt"/>
                <a:ea typeface="+mn-ea"/>
                <a:cs typeface="+mn-cs"/>
              </a:rPr>
              <a:t>Schwere Mahlzeiten am Abend sind ungünstig für den Schlaf. </a:t>
            </a:r>
          </a:p>
          <a:p>
            <a:pPr marL="171450" indent="-171450" algn="just">
              <a:buFont typeface="Arial"/>
              <a:buChar char="•"/>
            </a:pPr>
            <a:endParaRPr lang="de-DE" sz="1200" kern="1200" dirty="0" smtClean="0">
              <a:solidFill>
                <a:schemeClr val="tx1"/>
              </a:solidFill>
              <a:effectLst/>
              <a:latin typeface="+mn-lt"/>
              <a:ea typeface="+mn-ea"/>
              <a:cs typeface="+mn-cs"/>
            </a:endParaRPr>
          </a:p>
          <a:p>
            <a:pPr marL="171450" indent="-171450" algn="just">
              <a:buFont typeface="Arial"/>
              <a:buChar char="•"/>
            </a:pPr>
            <a:r>
              <a:rPr lang="de-DE" sz="1200" kern="1200" dirty="0" smtClean="0">
                <a:solidFill>
                  <a:schemeClr val="tx1"/>
                </a:solidFill>
                <a:effectLst/>
                <a:latin typeface="+mn-lt"/>
                <a:ea typeface="+mn-ea"/>
                <a:cs typeface="+mn-cs"/>
              </a:rPr>
              <a:t>Alkohol führt zwar zur körperlichen Entspannung und kann deswegen auch einmal das Einschlafen vordergründig erleichtern, ist aber trotzdem kein guter Schlafratgeber. In zu großer Menge, und das kann schon ein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viertel Liter Wein sein, unterdrückt er den Tiefschlaf, vermehrt Weckreaktionen in der Nacht, verursacht Alpträume und nächtliches Schwitzen.</a:t>
            </a:r>
            <a:r>
              <a:rPr lang="de-DE" dirty="0" smtClean="0">
                <a:effectLst/>
              </a:rPr>
              <a:t> </a:t>
            </a:r>
            <a:endParaRPr lang="de-DE" dirty="0" smtClean="0"/>
          </a:p>
          <a:p>
            <a:pPr marL="171450" marR="0" lvl="2" indent="-171450" algn="just" defTabSz="914400" rtl="0" eaLnBrk="1" fontAlgn="auto" latinLnBrk="0" hangingPunct="1">
              <a:lnSpc>
                <a:spcPct val="100000"/>
              </a:lnSpc>
              <a:spcBef>
                <a:spcPts val="0"/>
              </a:spcBef>
              <a:spcAft>
                <a:spcPts val="0"/>
              </a:spcAft>
              <a:buClrTx/>
              <a:buSzTx/>
              <a:buFont typeface="Arial"/>
              <a:buChar char="•"/>
              <a:tabLst/>
              <a:defRPr/>
            </a:pPr>
            <a:endParaRPr lang="de-DE" dirty="0" smtClean="0"/>
          </a:p>
          <a:p>
            <a:pPr marL="171450" indent="-171450" algn="just">
              <a:buFont typeface="Arial"/>
              <a:buChar char="•"/>
            </a:pPr>
            <a:r>
              <a:rPr lang="de-DE" sz="1200" kern="1200" dirty="0" smtClean="0">
                <a:solidFill>
                  <a:schemeClr val="tx1"/>
                </a:solidFill>
                <a:effectLst/>
                <a:latin typeface="+mn-lt"/>
                <a:ea typeface="+mn-ea"/>
                <a:cs typeface="+mn-cs"/>
              </a:rPr>
              <a:t>Aktivierende Tätigkeiten, wie zum Beispiel Sport oder ähnliches sollten ein, besser zwei Stunden vor der Schlafenszeit nicht mehr vorgenommen werden. </a:t>
            </a:r>
          </a:p>
          <a:p>
            <a:pPr marL="0" indent="0" algn="just">
              <a:buFont typeface="Arial"/>
              <a:buNone/>
            </a:pPr>
            <a:endParaRPr lang="de-DE" sz="1200" kern="1200" dirty="0" smtClean="0">
              <a:solidFill>
                <a:schemeClr val="tx1"/>
              </a:solidFill>
              <a:effectLst/>
              <a:latin typeface="+mn-lt"/>
              <a:ea typeface="+mn-ea"/>
              <a:cs typeface="+mn-cs"/>
            </a:endParaRPr>
          </a:p>
          <a:p>
            <a:pPr marL="171450" marR="0" lvl="2" indent="-171450" algn="just" defTabSz="914400" rtl="0" eaLnBrk="1" fontAlgn="auto" latinLnBrk="0" hangingPunct="1">
              <a:lnSpc>
                <a:spcPct val="100000"/>
              </a:lnSpc>
              <a:spcBef>
                <a:spcPts val="0"/>
              </a:spcBef>
              <a:spcAft>
                <a:spcPts val="0"/>
              </a:spcAft>
              <a:buClrTx/>
              <a:buSzTx/>
              <a:buFont typeface="Arial"/>
              <a:buChar char="•"/>
              <a:tabLst/>
              <a:defRPr/>
            </a:pPr>
            <a:r>
              <a:rPr lang="de-DE" dirty="0" smtClean="0"/>
              <a:t>Durch den „Fernsehschlaf“ wird der</a:t>
            </a:r>
            <a:r>
              <a:rPr lang="de-DE" baseline="0" dirty="0" smtClean="0"/>
              <a:t> Schlafdruck abgebaut, das spätere Einschlafen im Bett wird erschwert. Zudem erschweren Fernsehgeräusche den Tiefschlaf, sodass es zu vielen Weckreaktionen kommt.</a:t>
            </a:r>
            <a:endParaRPr lang="de-DE" dirty="0" smtClean="0"/>
          </a:p>
          <a:p>
            <a:pPr marL="171450" indent="-171450" algn="just">
              <a:buFont typeface="Arial"/>
              <a:buChar char="•"/>
            </a:pPr>
            <a:endParaRPr lang="de-DE" dirty="0" smtClean="0"/>
          </a:p>
          <a:p>
            <a:pPr marL="171450" indent="-171450" algn="just">
              <a:buFont typeface="Arial"/>
              <a:buChar char="•"/>
            </a:pPr>
            <a:r>
              <a:rPr lang="de-DE" dirty="0" smtClean="0"/>
              <a:t>Regelmäßige </a:t>
            </a:r>
            <a:r>
              <a:rPr lang="de-DE" dirty="0" err="1" smtClean="0"/>
              <a:t>Zubett</a:t>
            </a:r>
            <a:r>
              <a:rPr lang="de-DE" dirty="0" smtClean="0"/>
              <a:t>- und Aufstehzeiten sind</a:t>
            </a:r>
            <a:r>
              <a:rPr lang="de-DE" baseline="0" dirty="0" smtClean="0"/>
              <a:t> wichtig </a:t>
            </a:r>
            <a:r>
              <a:rPr lang="de-DE" dirty="0" smtClean="0"/>
              <a:t>(nicht zu lange Bettzeiten).</a:t>
            </a:r>
          </a:p>
          <a:p>
            <a:pPr marL="171450" indent="-171450" algn="just">
              <a:buFont typeface="Arial"/>
              <a:buChar char="•"/>
            </a:pPr>
            <a:endParaRPr lang="de-DE" sz="1200" kern="1200" dirty="0" smtClean="0">
              <a:solidFill>
                <a:schemeClr val="tx1"/>
              </a:solidFill>
              <a:effectLst/>
              <a:latin typeface="+mn-lt"/>
              <a:ea typeface="+mn-ea"/>
              <a:cs typeface="+mn-cs"/>
            </a:endParaRPr>
          </a:p>
          <a:p>
            <a:pPr marL="171450" indent="-171450" algn="just">
              <a:buFont typeface="Arial"/>
              <a:buChar char="•"/>
            </a:pPr>
            <a:r>
              <a:rPr lang="de-DE" sz="1200" kern="1200" dirty="0" smtClean="0">
                <a:solidFill>
                  <a:schemeClr val="tx1"/>
                </a:solidFill>
                <a:effectLst/>
                <a:latin typeface="+mn-lt"/>
                <a:ea typeface="+mn-ea"/>
                <a:cs typeface="+mn-cs"/>
              </a:rPr>
              <a:t>Die äußeren Rahmenbedingungen für einen gesunden Schlaf sind nicht zu vernachlässigen. Das haben all diejenigen bereits erfahren, die einmal in Situationen schlafen sollten, in denen die äußeren Schlafbedingungen nicht optimal waren. Zu kalt, zu heiß oder einfach nur zu laut und schon ist es vorbei mit dem erholsamen Schlaf. Wichtig ist, dass wir eine Bettsituation vorfinden, welche nicht zu körperlichen Verspannungen führt. Das heißt, die Matratze sollte auf den Schläfer abgestimmt sein.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Auch sollte es in der Schlafsituation nicht zu kalt und nicht zu warm sein. Beides führt zu körperlichem Stress und zur Anspannung und diese sind der Feind des Schlafes.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Diejenigen, welche an eine dunkle Schlafumgebung gewöhnt sind, sollten entsprechende Verdunkelungsmöglichkeiten besitzen oder zumindest eine Schlafbrille nutzen.</a:t>
            </a:r>
          </a:p>
          <a:p>
            <a:pPr algn="just"/>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48</a:t>
            </a:fld>
            <a:endParaRPr lang="de-DE"/>
          </a:p>
        </p:txBody>
      </p:sp>
    </p:spTree>
    <p:extLst>
      <p:ext uri="{BB962C8B-B14F-4D97-AF65-F5344CB8AC3E}">
        <p14:creationId xmlns:p14="http://schemas.microsoft.com/office/powerpoint/2010/main" val="4236014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2" indent="0" algn="just" defTabSz="914400" rtl="0" eaLnBrk="1" fontAlgn="auto" latinLnBrk="0" hangingPunct="1">
              <a:lnSpc>
                <a:spcPct val="100000"/>
              </a:lnSpc>
              <a:spcBef>
                <a:spcPts val="0"/>
              </a:spcBef>
              <a:spcAft>
                <a:spcPts val="0"/>
              </a:spcAft>
              <a:buClrTx/>
              <a:buSzTx/>
              <a:buFont typeface="Arial"/>
              <a:buNone/>
              <a:tabLst/>
              <a:defRPr/>
            </a:pPr>
            <a:r>
              <a:rPr lang="de-DE" sz="1200" kern="1200" dirty="0" smtClean="0">
                <a:solidFill>
                  <a:schemeClr val="tx1"/>
                </a:solidFill>
                <a:effectLst/>
                <a:latin typeface="+mn-lt"/>
                <a:ea typeface="+mn-ea"/>
                <a:cs typeface="+mn-cs"/>
              </a:rPr>
              <a:t>Es </a:t>
            </a:r>
            <a:r>
              <a:rPr lang="de-DE" sz="1200" kern="1200" dirty="0">
                <a:solidFill>
                  <a:schemeClr val="tx1"/>
                </a:solidFill>
                <a:effectLst/>
                <a:latin typeface="+mn-lt"/>
                <a:ea typeface="+mn-ea"/>
                <a:cs typeface="+mn-cs"/>
              </a:rPr>
              <a:t>hört sich paradox an, ist aber ein Grundgesetz unserer </a:t>
            </a:r>
            <a:r>
              <a:rPr lang="de-DE" sz="1200" kern="1200" dirty="0" smtClean="0">
                <a:solidFill>
                  <a:schemeClr val="tx1"/>
                </a:solidFill>
                <a:effectLst/>
                <a:latin typeface="+mn-lt"/>
                <a:ea typeface="+mn-ea"/>
                <a:cs typeface="+mn-cs"/>
              </a:rPr>
              <a:t>Natur lautet: </a:t>
            </a:r>
            <a:r>
              <a:rPr lang="de-DE" sz="1200" kern="1200" dirty="0">
                <a:solidFill>
                  <a:schemeClr val="tx1"/>
                </a:solidFill>
                <a:effectLst/>
                <a:latin typeface="+mn-lt"/>
                <a:ea typeface="+mn-ea"/>
                <a:cs typeface="+mn-cs"/>
              </a:rPr>
              <a:t>Wer wach sein will, muss schlafen! </a:t>
            </a:r>
            <a:r>
              <a:rPr lang="de-DE" sz="1200" kern="1200" dirty="0" smtClean="0">
                <a:solidFill>
                  <a:schemeClr val="tx1"/>
                </a:solidFill>
                <a:effectLst/>
                <a:latin typeface="+mn-lt"/>
                <a:ea typeface="+mn-ea"/>
                <a:cs typeface="+mn-cs"/>
              </a:rPr>
              <a:t>Menschen,</a:t>
            </a:r>
            <a:r>
              <a:rPr lang="de-DE" sz="1200" kern="1200" baseline="0" dirty="0" smtClean="0">
                <a:solidFill>
                  <a:schemeClr val="tx1"/>
                </a:solidFill>
                <a:effectLst/>
                <a:latin typeface="+mn-lt"/>
                <a:ea typeface="+mn-ea"/>
                <a:cs typeface="+mn-cs"/>
              </a:rPr>
              <a:t> die am Tag </a:t>
            </a:r>
            <a:r>
              <a:rPr lang="de-DE" sz="1200" kern="1200" dirty="0" smtClean="0">
                <a:solidFill>
                  <a:schemeClr val="tx1"/>
                </a:solidFill>
                <a:effectLst/>
                <a:latin typeface="+mn-lt"/>
                <a:ea typeface="+mn-ea"/>
                <a:cs typeface="+mn-cs"/>
              </a:rPr>
              <a:t>ausgeruht, konzentriert und leistungsfähig sein wollen, sollten in</a:t>
            </a:r>
            <a:r>
              <a:rPr lang="de-DE" sz="1200" kern="1200" baseline="0" dirty="0" smtClean="0">
                <a:solidFill>
                  <a:schemeClr val="tx1"/>
                </a:solidFill>
                <a:effectLst/>
                <a:latin typeface="+mn-lt"/>
                <a:ea typeface="+mn-ea"/>
                <a:cs typeface="+mn-cs"/>
              </a:rPr>
              <a:t> der Nacht für </a:t>
            </a:r>
            <a:r>
              <a:rPr lang="de-DE" sz="1200" kern="1200" dirty="0" smtClean="0">
                <a:solidFill>
                  <a:schemeClr val="tx1"/>
                </a:solidFill>
                <a:effectLst/>
                <a:latin typeface="+mn-lt"/>
                <a:ea typeface="+mn-ea"/>
                <a:cs typeface="+mn-cs"/>
              </a:rPr>
              <a:t>tiefen </a:t>
            </a:r>
            <a:r>
              <a:rPr lang="de-DE" sz="1200" kern="1200" dirty="0">
                <a:solidFill>
                  <a:schemeClr val="tx1"/>
                </a:solidFill>
                <a:effectLst/>
                <a:latin typeface="+mn-lt"/>
                <a:ea typeface="+mn-ea"/>
                <a:cs typeface="+mn-cs"/>
              </a:rPr>
              <a:t>und </a:t>
            </a:r>
            <a:r>
              <a:rPr lang="de-DE" sz="1200" kern="1200" dirty="0" smtClean="0">
                <a:solidFill>
                  <a:schemeClr val="tx1"/>
                </a:solidFill>
                <a:effectLst/>
                <a:latin typeface="+mn-lt"/>
                <a:ea typeface="+mn-ea"/>
                <a:cs typeface="+mn-cs"/>
              </a:rPr>
              <a:t>festen Schlaf sorgen. Dazu</a:t>
            </a:r>
            <a:r>
              <a:rPr lang="de-DE" sz="1200" kern="1200" baseline="0" dirty="0" smtClean="0">
                <a:solidFill>
                  <a:schemeClr val="tx1"/>
                </a:solidFill>
                <a:effectLst/>
                <a:latin typeface="+mn-lt"/>
                <a:ea typeface="+mn-ea"/>
                <a:cs typeface="+mn-cs"/>
              </a:rPr>
              <a:t> den </a:t>
            </a:r>
            <a:r>
              <a:rPr lang="de-DE" sz="1200" b="0" kern="1200" dirty="0" smtClean="0">
                <a:solidFill>
                  <a:schemeClr val="tx1"/>
                </a:solidFill>
                <a:effectLst/>
                <a:latin typeface="+mn-lt"/>
                <a:ea typeface="+mn-ea"/>
                <a:cs typeface="+mn-cs"/>
              </a:rPr>
              <a:t>Druck </a:t>
            </a:r>
            <a:r>
              <a:rPr lang="de-DE" sz="1200" b="0" kern="1200" dirty="0">
                <a:solidFill>
                  <a:schemeClr val="tx1"/>
                </a:solidFill>
                <a:effectLst/>
                <a:latin typeface="+mn-lt"/>
                <a:ea typeface="+mn-ea"/>
                <a:cs typeface="+mn-cs"/>
              </a:rPr>
              <a:t>raus </a:t>
            </a:r>
            <a:r>
              <a:rPr lang="de-DE" sz="1200" b="0" kern="1200" dirty="0" smtClean="0">
                <a:solidFill>
                  <a:schemeClr val="tx1"/>
                </a:solidFill>
                <a:effectLst/>
                <a:latin typeface="+mn-lt"/>
                <a:ea typeface="+mn-ea"/>
                <a:cs typeface="+mn-cs"/>
              </a:rPr>
              <a:t>nehmen, schlafen zu müssen,</a:t>
            </a:r>
            <a:r>
              <a:rPr lang="de-DE" sz="1200" b="0" kern="1200" baseline="0" dirty="0" smtClean="0">
                <a:solidFill>
                  <a:schemeClr val="tx1"/>
                </a:solidFill>
                <a:effectLst/>
                <a:latin typeface="+mn-lt"/>
                <a:ea typeface="+mn-ea"/>
                <a:cs typeface="+mn-cs"/>
              </a:rPr>
              <a:t> das n</a:t>
            </a:r>
            <a:r>
              <a:rPr lang="de-DE" sz="1200" b="0" kern="1200" dirty="0" smtClean="0">
                <a:solidFill>
                  <a:schemeClr val="tx1"/>
                </a:solidFill>
                <a:effectLst/>
                <a:latin typeface="+mn-lt"/>
                <a:ea typeface="+mn-ea"/>
                <a:cs typeface="+mn-cs"/>
              </a:rPr>
              <a:t>ächtliche Kopf-Kino ausschalten</a:t>
            </a:r>
            <a:r>
              <a:rPr lang="de-DE" sz="1200" b="0" kern="1200" baseline="0" dirty="0" smtClean="0">
                <a:solidFill>
                  <a:schemeClr val="tx1"/>
                </a:solidFill>
                <a:effectLst/>
                <a:latin typeface="+mn-lt"/>
                <a:ea typeface="+mn-ea"/>
                <a:cs typeface="+mn-cs"/>
              </a:rPr>
              <a:t> und sich von den </a:t>
            </a:r>
            <a:r>
              <a:rPr lang="de-DE" sz="1200" b="0" kern="1200" dirty="0" smtClean="0">
                <a:solidFill>
                  <a:schemeClr val="tx1"/>
                </a:solidFill>
                <a:effectLst/>
                <a:latin typeface="+mn-lt"/>
                <a:ea typeface="+mn-ea"/>
                <a:cs typeface="+mn-cs"/>
              </a:rPr>
              <a:t>großen </a:t>
            </a:r>
            <a:r>
              <a:rPr lang="de-DE" sz="1200" b="0" kern="1200" dirty="0">
                <a:solidFill>
                  <a:schemeClr val="tx1"/>
                </a:solidFill>
                <a:effectLst/>
                <a:latin typeface="+mn-lt"/>
                <a:ea typeface="+mn-ea"/>
                <a:cs typeface="+mn-cs"/>
              </a:rPr>
              <a:t>und kleinen Sorgen des Alltags </a:t>
            </a:r>
            <a:r>
              <a:rPr lang="de-DE" sz="1200" b="0" kern="1200" dirty="0" smtClean="0">
                <a:solidFill>
                  <a:schemeClr val="tx1"/>
                </a:solidFill>
                <a:effectLst/>
                <a:latin typeface="+mn-lt"/>
                <a:ea typeface="+mn-ea"/>
                <a:cs typeface="+mn-cs"/>
              </a:rPr>
              <a:t>entpflichten.</a:t>
            </a:r>
            <a:endParaRPr lang="de-DE" sz="1200" b="0" kern="1200" dirty="0">
              <a:solidFill>
                <a:schemeClr val="tx1"/>
              </a:solidFill>
              <a:effectLst/>
              <a:latin typeface="+mn-lt"/>
              <a:ea typeface="+mn-ea"/>
              <a:cs typeface="+mn-cs"/>
            </a:endParaRPr>
          </a:p>
        </p:txBody>
      </p:sp>
      <p:sp>
        <p:nvSpPr>
          <p:cNvPr id="3143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49</a:t>
            </a:fld>
            <a:endParaRPr lang="en-GB" altLang="de-DE" sz="1200"/>
          </a:p>
        </p:txBody>
      </p:sp>
    </p:spTree>
    <p:extLst>
      <p:ext uri="{BB962C8B-B14F-4D97-AF65-F5344CB8AC3E}">
        <p14:creationId xmlns:p14="http://schemas.microsoft.com/office/powerpoint/2010/main" val="3486930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dirty="0" smtClean="0">
                <a:solidFill>
                  <a:schemeClr val="tx1"/>
                </a:solidFill>
                <a:latin typeface="Arial" pitchFamily="34" charset="0"/>
                <a:cs typeface="Arial" pitchFamily="34" charset="0"/>
              </a:rPr>
              <a:t>Es gibt </a:t>
            </a:r>
            <a:r>
              <a:rPr lang="de-DE" b="0" dirty="0" smtClean="0">
                <a:solidFill>
                  <a:schemeClr val="tx1"/>
                </a:solidFill>
                <a:latin typeface="Arial" pitchFamily="34" charset="0"/>
                <a:cs typeface="Arial" pitchFamily="34" charset="0"/>
              </a:rPr>
              <a:t>drei</a:t>
            </a:r>
            <a:r>
              <a:rPr lang="de-DE" b="0" baseline="0" dirty="0" smtClean="0">
                <a:solidFill>
                  <a:schemeClr val="tx1"/>
                </a:solidFill>
                <a:latin typeface="Arial" pitchFamily="34" charset="0"/>
                <a:cs typeface="Arial" pitchFamily="34" charset="0"/>
              </a:rPr>
              <a:t> </a:t>
            </a:r>
            <a:r>
              <a:rPr lang="de-DE" b="0" dirty="0" smtClean="0">
                <a:solidFill>
                  <a:schemeClr val="tx1"/>
                </a:solidFill>
                <a:latin typeface="Arial" pitchFamily="34" charset="0"/>
                <a:cs typeface="Arial" pitchFamily="34" charset="0"/>
              </a:rPr>
              <a:t>Schlaftypen</a:t>
            </a:r>
            <a:r>
              <a:rPr lang="de-DE" b="0" baseline="0" dirty="0" smtClean="0">
                <a:solidFill>
                  <a:schemeClr val="tx1"/>
                </a:solidFill>
                <a:latin typeface="Arial" pitchFamily="34" charset="0"/>
                <a:cs typeface="Arial"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dirty="0" smtClean="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Arial" pitchFamily="34" charset="0"/>
                <a:ea typeface="+mn-ea"/>
                <a:cs typeface="Arial" pitchFamily="34" charset="0"/>
              </a:rPr>
              <a:t>den Normaltyp (die häufigste Form)</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dirty="0" smtClean="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Arial" pitchFamily="34" charset="0"/>
                <a:ea typeface="+mn-ea"/>
                <a:cs typeface="Arial" pitchFamily="34" charset="0"/>
              </a:rPr>
              <a:t>die Lerche, die vormittags fitter ist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dirty="0" smtClean="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Arial" pitchFamily="34" charset="0"/>
                <a:ea typeface="+mn-ea"/>
                <a:cs typeface="Arial" pitchFamily="34" charset="0"/>
              </a:rPr>
              <a:t>die Eule, die abends leistungsfähiger ist</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de-DE" sz="1200" b="0"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latin typeface="Arial" pitchFamily="34" charset="0"/>
                <a:ea typeface="+mn-ea"/>
                <a:cs typeface="Arial" pitchFamily="34" charset="0"/>
              </a:rPr>
              <a:t>Der Schlaftyp ist nicht abhängig von unseren Gewohnheiten, sondern wird von unseren Genen vorgegeben. Aus einer Lerche kann man also keine Eule machen und umgekehrt. </a:t>
            </a:r>
          </a:p>
        </p:txBody>
      </p:sp>
      <p:sp>
        <p:nvSpPr>
          <p:cNvPr id="4" name="Foliennummernplatzhalter 3"/>
          <p:cNvSpPr>
            <a:spLocks noGrp="1"/>
          </p:cNvSpPr>
          <p:nvPr>
            <p:ph type="sldNum" sz="quarter" idx="10"/>
          </p:nvPr>
        </p:nvSpPr>
        <p:spPr/>
        <p:txBody>
          <a:bodyPr/>
          <a:lstStyle/>
          <a:p>
            <a:fld id="{19273AED-C50C-4259-860C-200724DC01F6}" type="slidenum">
              <a:rPr lang="de-DE" smtClean="0"/>
              <a:pPr/>
              <a:t>50</a:t>
            </a:fld>
            <a:endParaRPr lang="de-DE"/>
          </a:p>
        </p:txBody>
      </p:sp>
    </p:spTree>
    <p:extLst>
      <p:ext uri="{BB962C8B-B14F-4D97-AF65-F5344CB8AC3E}">
        <p14:creationId xmlns:p14="http://schemas.microsoft.com/office/powerpoint/2010/main" val="19692594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Arial" pitchFamily="34" charset="0"/>
                <a:ea typeface="+mn-ea"/>
                <a:cs typeface="Arial" pitchFamily="34" charset="0"/>
              </a:rPr>
              <a:t>Es </a:t>
            </a:r>
            <a:r>
              <a:rPr lang="de-DE" sz="1200" kern="1200" dirty="0">
                <a:solidFill>
                  <a:schemeClr val="tx1"/>
                </a:solidFill>
                <a:latin typeface="Arial" pitchFamily="34" charset="0"/>
                <a:ea typeface="+mn-ea"/>
                <a:cs typeface="Arial" pitchFamily="34" charset="0"/>
              </a:rPr>
              <a:t>gibt Maßnahmen,</a:t>
            </a:r>
            <a:r>
              <a:rPr lang="de-DE" sz="1200" kern="1200" baseline="0" dirty="0">
                <a:solidFill>
                  <a:schemeClr val="tx1"/>
                </a:solidFill>
                <a:latin typeface="Arial" pitchFamily="34" charset="0"/>
                <a:ea typeface="+mn-ea"/>
                <a:cs typeface="Arial" pitchFamily="34" charset="0"/>
              </a:rPr>
              <a:t> die man vorab, also präventiv tun kann (das A und O ist ausreichend Schlaf vor jeder Fahrt), und Maßnahmen, die man im akuten Fall von Müdigkeit hinter dem Steuer beachten sollte (am Besten ist eine Pause mit Kurzschlaf oder Bewegung). </a:t>
            </a:r>
            <a:r>
              <a:rPr lang="de-DE" sz="1200" kern="1200" baseline="0" dirty="0" smtClean="0">
                <a:solidFill>
                  <a:schemeClr val="tx1"/>
                </a:solidFill>
                <a:latin typeface="Arial" pitchFamily="34" charset="0"/>
                <a:ea typeface="+mn-ea"/>
                <a:cs typeface="Arial" pitchFamily="34" charset="0"/>
              </a:rPr>
              <a:t>Nun wird auf </a:t>
            </a:r>
            <a:r>
              <a:rPr lang="de-DE" sz="1200" kern="1200" baseline="0" dirty="0">
                <a:solidFill>
                  <a:schemeClr val="tx1"/>
                </a:solidFill>
                <a:latin typeface="Arial" pitchFamily="34" charset="0"/>
                <a:ea typeface="+mn-ea"/>
                <a:cs typeface="Arial" pitchFamily="34" charset="0"/>
              </a:rPr>
              <a:t>die Relevanz von </a:t>
            </a:r>
            <a:r>
              <a:rPr lang="de-DE" sz="1200" kern="1200" baseline="0" dirty="0" smtClean="0">
                <a:solidFill>
                  <a:schemeClr val="tx1"/>
                </a:solidFill>
                <a:latin typeface="Arial" pitchFamily="34" charset="0"/>
                <a:ea typeface="+mn-ea"/>
                <a:cs typeface="Arial" pitchFamily="34" charset="0"/>
              </a:rPr>
              <a:t>erholsamen Pausen eingegangen</a:t>
            </a:r>
            <a:r>
              <a:rPr lang="de-DE" sz="1200" kern="1200" baseline="0" dirty="0">
                <a:solidFill>
                  <a:schemeClr val="tx1"/>
                </a:solidFill>
                <a:latin typeface="Arial" pitchFamily="34" charset="0"/>
                <a:ea typeface="+mn-ea"/>
                <a:cs typeface="Arial" pitchFamily="34" charset="0"/>
              </a:rPr>
              <a:t>. </a:t>
            </a:r>
            <a:endParaRPr lang="de-DE" sz="1200" kern="1200" dirty="0">
              <a:solidFill>
                <a:schemeClr val="tx1"/>
              </a:solidFill>
              <a:latin typeface="Arial" pitchFamily="34" charset="0"/>
              <a:ea typeface="+mn-ea"/>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51</a:t>
            </a:fld>
            <a:endParaRPr lang="en-GB" altLang="de-DE" sz="1200"/>
          </a:p>
        </p:txBody>
      </p:sp>
    </p:spTree>
    <p:extLst>
      <p:ext uri="{BB962C8B-B14F-4D97-AF65-F5344CB8AC3E}">
        <p14:creationId xmlns:p14="http://schemas.microsoft.com/office/powerpoint/2010/main" val="10232922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dirty="0" smtClean="0">
                <a:solidFill>
                  <a:schemeClr val="tx1"/>
                </a:solidFill>
                <a:latin typeface="Arial" pitchFamily="34" charset="0"/>
                <a:cs typeface="Arial" pitchFamily="34" charset="0"/>
              </a:rPr>
              <a:t>Bitte</a:t>
            </a:r>
            <a:r>
              <a:rPr lang="de-DE" sz="1200" baseline="0" dirty="0" smtClean="0">
                <a:solidFill>
                  <a:schemeClr val="tx1"/>
                </a:solidFill>
                <a:latin typeface="Arial" pitchFamily="34" charset="0"/>
                <a:cs typeface="Arial" pitchFamily="34" charset="0"/>
              </a:rPr>
              <a:t> die Teilnehmer/innen zur Diskussion anregen! </a:t>
            </a:r>
            <a:r>
              <a:rPr lang="de-DE" b="0" dirty="0" smtClean="0">
                <a:solidFill>
                  <a:schemeClr val="tx1"/>
                </a:solidFill>
                <a:latin typeface="Arial" pitchFamily="34" charset="0"/>
                <a:cs typeface="Arial" pitchFamily="34" charset="0"/>
              </a:rPr>
              <a:t>Lassen Sie m</a:t>
            </a:r>
            <a:r>
              <a:rPr lang="de-DE" dirty="0" smtClean="0">
                <a:solidFill>
                  <a:schemeClr val="tx1"/>
                </a:solidFill>
                <a:latin typeface="Arial" pitchFamily="34" charset="0"/>
                <a:cs typeface="Arial" pitchFamily="34" charset="0"/>
              </a:rPr>
              <a:t>öglichst</a:t>
            </a:r>
            <a:r>
              <a:rPr lang="de-DE" baseline="0" dirty="0" smtClean="0">
                <a:solidFill>
                  <a:schemeClr val="tx1"/>
                </a:solidFill>
                <a:latin typeface="Arial" pitchFamily="34" charset="0"/>
                <a:cs typeface="Arial" pitchFamily="34" charset="0"/>
              </a:rPr>
              <a:t> die </a:t>
            </a:r>
            <a:r>
              <a:rPr lang="de-DE" sz="1200" baseline="0" dirty="0" smtClean="0">
                <a:solidFill>
                  <a:schemeClr val="tx1"/>
                </a:solidFill>
                <a:latin typeface="Arial" pitchFamily="34" charset="0"/>
                <a:cs typeface="Arial" pitchFamily="34" charset="0"/>
              </a:rPr>
              <a:t>Teilnehmer/innen</a:t>
            </a:r>
            <a:r>
              <a:rPr lang="de-DE" dirty="0" smtClean="0">
                <a:solidFill>
                  <a:schemeClr val="tx1"/>
                </a:solidFill>
                <a:latin typeface="Arial" pitchFamily="34" charset="0"/>
                <a:cs typeface="Arial" pitchFamily="34" charset="0"/>
              </a:rPr>
              <a:t> von ihren persönlichen Erfahrungen berichten. </a:t>
            </a:r>
            <a:r>
              <a:rPr lang="de-DE" sz="1200" dirty="0" smtClean="0">
                <a:solidFill>
                  <a:schemeClr val="tx1"/>
                </a:solidFill>
                <a:latin typeface="Arial" pitchFamily="34" charset="0"/>
                <a:cs typeface="Arial" pitchFamily="34" charset="0"/>
              </a:rPr>
              <a:t>Die Auflösung folgt auf der</a:t>
            </a:r>
            <a:r>
              <a:rPr lang="de-DE" sz="1200" baseline="0" dirty="0" smtClean="0">
                <a:solidFill>
                  <a:schemeClr val="tx1"/>
                </a:solidFill>
                <a:latin typeface="Arial" pitchFamily="34" charset="0"/>
                <a:cs typeface="Arial" pitchFamily="34" charset="0"/>
              </a:rPr>
              <a:t> nächsten Folie.</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52</a:t>
            </a:fld>
            <a:endParaRPr lang="de-DE" dirty="0"/>
          </a:p>
        </p:txBody>
      </p:sp>
    </p:spTree>
    <p:extLst>
      <p:ext uri="{BB962C8B-B14F-4D97-AF65-F5344CB8AC3E}">
        <p14:creationId xmlns:p14="http://schemas.microsoft.com/office/powerpoint/2010/main" val="3823867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smtClean="0">
                <a:solidFill>
                  <a:schemeClr val="tx1"/>
                </a:solidFill>
                <a:latin typeface="Arial" pitchFamily="34" charset="0"/>
                <a:cs typeface="Arial" pitchFamily="34" charset="0"/>
              </a:rPr>
              <a:t>Spätestens beim Aufkommen dieser erster</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Anzeichen von Müdigkeit während des Fahrens sollte eine Pause eingelegt und mit einem Kurzschlaf von zehn bis 20 Minuten oder den Kreislauf</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aktivierende Bewegung an der frischen Luft kombiniert werden.</a:t>
            </a:r>
            <a:endParaRPr lang="de-DE" baseline="0" dirty="0" smtClean="0">
              <a:solidFill>
                <a:schemeClr val="tx1"/>
              </a:solidFill>
              <a:latin typeface="Arial" pitchFamily="34" charset="0"/>
              <a:cs typeface="Arial" pitchFamily="34" charset="0"/>
            </a:endParaRPr>
          </a:p>
          <a:p>
            <a:pPr algn="l"/>
            <a:endParaRPr lang="de-DE" baseline="0" dirty="0" smtClean="0">
              <a:solidFill>
                <a:schemeClr val="tx1"/>
              </a:solidFill>
              <a:latin typeface="Arial" pitchFamily="34" charset="0"/>
              <a:cs typeface="Arial" pitchFamily="34" charset="0"/>
            </a:endParaRPr>
          </a:p>
          <a:p>
            <a:pPr algn="l"/>
            <a:endParaRPr lang="de-DE" baseline="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53</a:t>
            </a:fld>
            <a:endParaRPr lang="de-DE" dirty="0"/>
          </a:p>
        </p:txBody>
      </p:sp>
    </p:spTree>
    <p:extLst>
      <p:ext uri="{BB962C8B-B14F-4D97-AF65-F5344CB8AC3E}">
        <p14:creationId xmlns:p14="http://schemas.microsoft.com/office/powerpoint/2010/main" val="3823867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dirty="0" smtClean="0">
                <a:solidFill>
                  <a:schemeClr val="tx1"/>
                </a:solidFill>
                <a:latin typeface="Arial" pitchFamily="34" charset="0"/>
                <a:ea typeface="+mn-ea"/>
                <a:cs typeface="Arial" pitchFamily="34" charset="0"/>
              </a:rPr>
              <a:t>Gemäß den gesetzlichen Ruhezeiten müssen Lkw-Fahrer/innen spätestens nach viereinhalb Stunden 45 Minuten ruhen. Wer diese Pause richtig nutzt, kann das Risiko von Müdigkeit am Steuer reduzieren, schlimme</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Verkehrsunfälle,</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mögliche Kosten und sogar strafrechtliche Konsequenzen in der Folge eines Verkehrsunfalls vermeiden. Die</a:t>
            </a:r>
            <a:r>
              <a:rPr lang="de-DE" sz="1200" kern="1200" baseline="0" dirty="0" smtClean="0">
                <a:solidFill>
                  <a:schemeClr val="tx1"/>
                </a:solidFill>
                <a:latin typeface="Arial" pitchFamily="34" charset="0"/>
                <a:ea typeface="+mn-ea"/>
                <a:cs typeface="Arial" pitchFamily="34" charset="0"/>
              </a:rPr>
              <a:t> Pause </a:t>
            </a:r>
            <a:r>
              <a:rPr lang="de-DE" sz="1200" kern="1200" dirty="0" smtClean="0">
                <a:solidFill>
                  <a:schemeClr val="tx1"/>
                </a:solidFill>
                <a:latin typeface="Arial" pitchFamily="34" charset="0"/>
                <a:ea typeface="+mn-ea"/>
                <a:cs typeface="Arial" pitchFamily="34" charset="0"/>
              </a:rPr>
              <a:t>sollte für die Erholung und eine gesunde Mahlzeit genutzt werden und idealerweise mit einem Kurzschlaf oder alternativ Bewegung an der frischen Luft kombiniert</a:t>
            </a:r>
            <a:r>
              <a:rPr lang="de-DE" sz="1200" kern="1200" baseline="0" dirty="0" smtClean="0">
                <a:solidFill>
                  <a:schemeClr val="tx1"/>
                </a:solidFill>
                <a:latin typeface="Arial" pitchFamily="34" charset="0"/>
                <a:ea typeface="+mn-ea"/>
                <a:cs typeface="Arial" pitchFamily="34" charset="0"/>
              </a:rPr>
              <a:t> werden</a:t>
            </a:r>
            <a:r>
              <a:rPr lang="de-DE" sz="1200" kern="1200" dirty="0" smtClean="0">
                <a:solidFill>
                  <a:schemeClr val="tx1"/>
                </a:solidFill>
                <a:latin typeface="Arial" pitchFamily="34" charset="0"/>
                <a:ea typeface="+mn-ea"/>
                <a:cs typeface="Arial" pitchFamily="34" charset="0"/>
              </a:rPr>
              <a:t>. </a:t>
            </a:r>
          </a:p>
        </p:txBody>
      </p:sp>
      <p:sp>
        <p:nvSpPr>
          <p:cNvPr id="4" name="Foliennummernplatzhalter 3"/>
          <p:cNvSpPr>
            <a:spLocks noGrp="1"/>
          </p:cNvSpPr>
          <p:nvPr>
            <p:ph type="sldNum" sz="quarter" idx="10"/>
          </p:nvPr>
        </p:nvSpPr>
        <p:spPr/>
        <p:txBody>
          <a:bodyPr/>
          <a:lstStyle/>
          <a:p>
            <a:fld id="{19273AED-C50C-4259-860C-200724DC01F6}" type="slidenum">
              <a:rPr lang="de-DE" smtClean="0"/>
              <a:pPr/>
              <a:t>54</a:t>
            </a:fld>
            <a:endParaRPr lang="de-DE" dirty="0"/>
          </a:p>
        </p:txBody>
      </p:sp>
    </p:spTree>
    <p:extLst>
      <p:ext uri="{BB962C8B-B14F-4D97-AF65-F5344CB8AC3E}">
        <p14:creationId xmlns:p14="http://schemas.microsoft.com/office/powerpoint/2010/main" val="2837753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Der Kurzschlaf sollte max. 20 Minuten dauern, denn je länger der Kurzschlaf, desto größer die Wahrscheinlichkeit, dass während dessen die REM-Phase (REM = Rapid Eye Movement) eintritt und der Kurzschlaf folglich als nicht erholsam erlebt wird. </a:t>
            </a:r>
            <a:r>
              <a:rPr lang="de-DE" sz="1200" kern="1200" dirty="0" smtClean="0">
                <a:solidFill>
                  <a:schemeClr val="tx1"/>
                </a:solidFill>
                <a:latin typeface="Arial" pitchFamily="34" charset="0"/>
                <a:ea typeface="+mn-ea"/>
                <a:cs typeface="Arial" pitchFamily="34" charset="0"/>
              </a:rPr>
              <a:t>Der REM-Schlaf ist das letzte von vier Schlaf-Stadien aus denen ein gesunder Schlaf besteht. Dieser REM-Schlaf ist oft mit starken Emotionen und intensiven Träumen verbunden und sollte daher während eines Kurzschlafs tagsüber vermieden werden. Um das zu vermeiden,</a:t>
            </a:r>
            <a:r>
              <a:rPr lang="de-DE" sz="1200" kern="1200" baseline="0" dirty="0" smtClean="0">
                <a:solidFill>
                  <a:schemeClr val="tx1"/>
                </a:solidFill>
                <a:latin typeface="Arial" pitchFamily="34" charset="0"/>
                <a:ea typeface="+mn-ea"/>
                <a:cs typeface="Arial" pitchFamily="34" charset="0"/>
              </a:rPr>
              <a:t> stellen sich </a:t>
            </a:r>
            <a:r>
              <a:rPr lang="de-DE" sz="1200" kern="1200" baseline="0" dirty="0" smtClean="0">
                <a:solidFill>
                  <a:schemeClr val="tx1"/>
                </a:solidFill>
                <a:effectLst/>
                <a:latin typeface="Arial" pitchFamily="34" charset="0"/>
                <a:ea typeface="+mn-ea"/>
                <a:cs typeface="Arial" pitchFamily="34" charset="0"/>
              </a:rPr>
              <a:t>m</a:t>
            </a:r>
            <a:r>
              <a:rPr lang="de-DE" sz="1200" kern="1200" dirty="0" smtClean="0">
                <a:solidFill>
                  <a:schemeClr val="tx1"/>
                </a:solidFill>
                <a:effectLst/>
                <a:latin typeface="Arial" pitchFamily="34" charset="0"/>
                <a:ea typeface="+mn-ea"/>
                <a:cs typeface="Arial" pitchFamily="34" charset="0"/>
              </a:rPr>
              <a:t>anche Menschen einen Wecker, andere halten einen schweren Gegenstand oder ein Schlüsselbund, der mit nachlassender Muskelspannung runter fällt und wieder</a:t>
            </a:r>
            <a:r>
              <a:rPr lang="de-DE" sz="1200" kern="1200" baseline="0" dirty="0" smtClean="0">
                <a:solidFill>
                  <a:schemeClr val="tx1"/>
                </a:solidFill>
                <a:effectLst/>
                <a:latin typeface="Arial" pitchFamily="34" charset="0"/>
                <a:ea typeface="+mn-ea"/>
                <a:cs typeface="Arial" pitchFamily="34" charset="0"/>
              </a:rPr>
              <a:t> wach macht</a:t>
            </a:r>
            <a:r>
              <a:rPr lang="de-DE" sz="1200" kern="1200" dirty="0" smtClean="0">
                <a:solidFill>
                  <a:schemeClr val="tx1"/>
                </a:solidFill>
                <a:effectLst/>
                <a:latin typeface="Arial" pitchFamily="34" charset="0"/>
                <a:ea typeface="+mn-ea"/>
                <a:cs typeface="Arial" pitchFamily="34" charset="0"/>
              </a:rPr>
              <a:t>. </a:t>
            </a:r>
            <a:endParaRPr lang="de-DE" dirty="0" smtClean="0">
              <a:solidFill>
                <a:schemeClr val="tx1"/>
              </a:solidFill>
              <a:latin typeface="Arial" pitchFamily="34" charset="0"/>
              <a:cs typeface="Arial" pitchFamily="34" charset="0"/>
            </a:endParaRPr>
          </a:p>
          <a:p>
            <a:pPr algn="l"/>
            <a:endParaRPr lang="de-DE" sz="120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Tipp: </a:t>
            </a:r>
            <a:r>
              <a:rPr lang="de-DE" sz="1200" kern="1200" dirty="0" smtClean="0">
                <a:solidFill>
                  <a:schemeClr val="tx1"/>
                </a:solidFill>
                <a:effectLst/>
                <a:latin typeface="Arial" pitchFamily="34" charset="0"/>
                <a:ea typeface="+mn-ea"/>
                <a:cs typeface="Arial" pitchFamily="34" charset="0"/>
              </a:rPr>
              <a:t>Um die gedankliche und emotionale Entspannung</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für den Schlaf herzustellen, können eine Fantasiereise, eine Achtsamkeitsübung, ein Entspannungsverfahren oder die Erinnerung an </a:t>
            </a:r>
            <a:r>
              <a:rPr lang="de-DE" sz="1200" kern="1200" dirty="0" err="1" smtClean="0">
                <a:solidFill>
                  <a:schemeClr val="tx1"/>
                </a:solidFill>
                <a:effectLst/>
                <a:latin typeface="Arial" pitchFamily="34" charset="0"/>
                <a:ea typeface="+mn-ea"/>
                <a:cs typeface="Arial" pitchFamily="34" charset="0"/>
              </a:rPr>
              <a:t>Wohlfühlmomente</a:t>
            </a:r>
            <a:r>
              <a:rPr lang="de-DE" sz="1200" kern="1200" dirty="0" smtClean="0">
                <a:solidFill>
                  <a:schemeClr val="tx1"/>
                </a:solidFill>
                <a:effectLst/>
                <a:latin typeface="Arial" pitchFamily="34" charset="0"/>
                <a:ea typeface="+mn-ea"/>
                <a:cs typeface="Arial" pitchFamily="34" charset="0"/>
              </a:rPr>
              <a:t> des Lebens hilfreich sein (siehe</a:t>
            </a:r>
            <a:r>
              <a:rPr lang="de-DE" sz="1200" kern="1200" baseline="0" dirty="0" smtClean="0">
                <a:solidFill>
                  <a:schemeClr val="tx1"/>
                </a:solidFill>
                <a:effectLst/>
                <a:latin typeface="Arial" pitchFamily="34" charset="0"/>
                <a:ea typeface="+mn-ea"/>
                <a:cs typeface="Arial" pitchFamily="34" charset="0"/>
              </a:rPr>
              <a:t> Folie 60)</a:t>
            </a:r>
            <a:r>
              <a:rPr lang="de-DE" sz="1200" kern="1200" dirty="0" smtClean="0">
                <a:solidFill>
                  <a:schemeClr val="tx1"/>
                </a:solidFill>
                <a:effectLst/>
                <a:latin typeface="Arial" pitchFamily="34" charset="0"/>
                <a:ea typeface="+mn-ea"/>
                <a:cs typeface="Arial" pitchFamily="34" charset="0"/>
              </a:rPr>
              <a:t>. Schließlich ist</a:t>
            </a:r>
            <a:r>
              <a:rPr lang="de-DE" sz="1200" kern="1200" baseline="0" dirty="0" smtClean="0">
                <a:solidFill>
                  <a:schemeClr val="tx1"/>
                </a:solidFill>
                <a:effectLst/>
                <a:latin typeface="Arial" pitchFamily="34" charset="0"/>
                <a:ea typeface="+mn-ea"/>
                <a:cs typeface="Arial" pitchFamily="34" charset="0"/>
              </a:rPr>
              <a:t> es w</a:t>
            </a:r>
            <a:r>
              <a:rPr lang="de-DE" sz="1200" kern="1200" dirty="0" smtClean="0">
                <a:solidFill>
                  <a:schemeClr val="tx1"/>
                </a:solidFill>
                <a:effectLst/>
                <a:latin typeface="Arial" pitchFamily="34" charset="0"/>
                <a:ea typeface="+mn-ea"/>
                <a:cs typeface="Arial" pitchFamily="34" charset="0"/>
              </a:rPr>
              <a:t>ichtig, dass der Schlaf nicht erzwungen wird, da dies Anspannung auslöst und den Schlaf verhindert. </a:t>
            </a:r>
            <a:r>
              <a:rPr lang="de-DE" dirty="0" smtClean="0">
                <a:solidFill>
                  <a:schemeClr val="tx1"/>
                </a:solidFill>
                <a:latin typeface="Arial" pitchFamily="34" charset="0"/>
                <a:cs typeface="Arial" pitchFamily="34" charset="0"/>
              </a:rPr>
              <a:t>Wer möchte, kann vor dem Kurzschlaf noch einen Kaffee trinken. Das darin enthaltene Koffein wirkt erst nach 30 Minuten, hindert daher nicht beim Einschlafen, erleichtert aber das Wachwerden und verstärkt so den Erfrischungseffekt.</a:t>
            </a:r>
            <a:r>
              <a:rPr lang="de-DE" sz="1200" kern="1200" dirty="0" smtClean="0">
                <a:solidFill>
                  <a:schemeClr val="tx1"/>
                </a:solidFill>
                <a:effectLst/>
                <a:latin typeface="Arial" pitchFamily="34" charset="0"/>
                <a:ea typeface="+mn-ea"/>
                <a:cs typeface="Arial" pitchFamily="34" charset="0"/>
              </a:rPr>
              <a:t> </a:t>
            </a:r>
            <a:endParaRPr lang="de-DE"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Arial" pitchFamily="34" charset="0"/>
              <a:ea typeface="+mn-ea"/>
              <a:cs typeface="Arial" pitchFamily="34" charset="0"/>
            </a:endParaRPr>
          </a:p>
          <a:p>
            <a:pPr algn="l"/>
            <a:r>
              <a:rPr lang="de-DE" sz="1200" kern="1200" dirty="0" smtClean="0">
                <a:solidFill>
                  <a:schemeClr val="tx1"/>
                </a:solidFill>
                <a:latin typeface="Arial" pitchFamily="34" charset="0"/>
                <a:ea typeface="+mn-ea"/>
                <a:cs typeface="Arial" pitchFamily="34" charset="0"/>
              </a:rPr>
              <a:t>Anmerkung: Die Schlafposition</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muss nicht zwingend eine Liegende sein. Es ist auch möglich die Rückenlehne zurück zu stellen oder aber den Kopf auf dem Lenkrad abzulegen. Am Tage lässt sich nicht immer der Umgebungslärm komplett „ausschalten“, sodass möglicherweise Ohrstöpsel als auch die Akzeptanz einer gewissen „Restlautstärke“ hilfreich sein können. Wer an Dunkelheit beim Schlafen gewöhnt ist, dem kann eine Schlafbrille Unterstützung bieten.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55</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Bitte</a:t>
            </a:r>
            <a:r>
              <a:rPr lang="de-DE" baseline="0" dirty="0" smtClean="0">
                <a:solidFill>
                  <a:schemeClr val="tx1"/>
                </a:solidFill>
                <a:latin typeface="Arial" pitchFamily="34" charset="0"/>
                <a:cs typeface="Arial" pitchFamily="34" charset="0"/>
              </a:rPr>
              <a:t> die Teilnehmer/innen zur Diskussion anregen! </a:t>
            </a:r>
            <a:r>
              <a:rPr lang="de-DE" dirty="0" smtClean="0">
                <a:solidFill>
                  <a:schemeClr val="tx1"/>
                </a:solidFill>
                <a:latin typeface="Arial" pitchFamily="34" charset="0"/>
                <a:cs typeface="Arial" pitchFamily="34" charset="0"/>
              </a:rPr>
              <a:t>Die Auflösung folgt auf der</a:t>
            </a:r>
            <a:r>
              <a:rPr lang="de-DE" baseline="0" dirty="0" smtClean="0">
                <a:solidFill>
                  <a:schemeClr val="tx1"/>
                </a:solidFill>
                <a:latin typeface="Arial" pitchFamily="34" charset="0"/>
                <a:cs typeface="Arial" pitchFamily="34" charset="0"/>
              </a:rPr>
              <a:t> nächsten Folie.</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6</a:t>
            </a:fld>
            <a:endParaRPr lang="de-DE"/>
          </a:p>
        </p:txBody>
      </p:sp>
    </p:spTree>
    <p:extLst>
      <p:ext uri="{BB962C8B-B14F-4D97-AF65-F5344CB8AC3E}">
        <p14:creationId xmlns:p14="http://schemas.microsoft.com/office/powerpoint/2010/main" val="15407214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dirty="0" smtClean="0">
                <a:solidFill>
                  <a:schemeClr val="tx1"/>
                </a:solidFill>
                <a:latin typeface="Arial" pitchFamily="34" charset="0"/>
                <a:ea typeface="+mn-ea"/>
                <a:cs typeface="Arial" pitchFamily="34" charset="0"/>
              </a:rPr>
              <a:t>Das beste Mittel gegen akute Müdigkeit ist der Kurzschlaf. Wer das nicht kann, sollte seinen Kreislauf aktivieren. Schon wenige Minuten Bewegung an der frischen Luft reichen aus. Die auf der Folie genannten Übungen sind Beispiele,</a:t>
            </a:r>
            <a:r>
              <a:rPr lang="de-DE" sz="1200" kern="1200" baseline="0" dirty="0" smtClean="0">
                <a:solidFill>
                  <a:schemeClr val="tx1"/>
                </a:solidFill>
                <a:latin typeface="Arial" pitchFamily="34" charset="0"/>
                <a:ea typeface="+mn-ea"/>
                <a:cs typeface="Arial" pitchFamily="34" charset="0"/>
              </a:rPr>
              <a:t> die </a:t>
            </a:r>
            <a:r>
              <a:rPr lang="de-DE" sz="1200" kern="1200" dirty="0" smtClean="0">
                <a:solidFill>
                  <a:schemeClr val="tx1"/>
                </a:solidFill>
                <a:latin typeface="Arial" pitchFamily="34" charset="0"/>
                <a:ea typeface="+mn-ea"/>
                <a:cs typeface="Arial" pitchFamily="34" charset="0"/>
              </a:rPr>
              <a:t>helfen Körper und Geist zumindest für kurze Zeit wieder auf Touren zu bringen. </a:t>
            </a:r>
          </a:p>
        </p:txBody>
      </p:sp>
      <p:sp>
        <p:nvSpPr>
          <p:cNvPr id="4" name="Foliennummernplatzhalter 3"/>
          <p:cNvSpPr>
            <a:spLocks noGrp="1"/>
          </p:cNvSpPr>
          <p:nvPr>
            <p:ph type="sldNum" sz="quarter" idx="10"/>
          </p:nvPr>
        </p:nvSpPr>
        <p:spPr/>
        <p:txBody>
          <a:bodyPr/>
          <a:lstStyle/>
          <a:p>
            <a:fld id="{19273AED-C50C-4259-860C-200724DC01F6}" type="slidenum">
              <a:rPr lang="de-DE" smtClean="0"/>
              <a:pPr/>
              <a:t>56</a:t>
            </a:fld>
            <a:endParaRPr lang="de-DE"/>
          </a:p>
        </p:txBody>
      </p:sp>
    </p:spTree>
    <p:extLst>
      <p:ext uri="{BB962C8B-B14F-4D97-AF65-F5344CB8AC3E}">
        <p14:creationId xmlns:p14="http://schemas.microsoft.com/office/powerpoint/2010/main" val="38607260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Arial" pitchFamily="34" charset="0"/>
                <a:ea typeface="+mn-ea"/>
                <a:cs typeface="Arial" pitchFamily="34" charset="0"/>
              </a:rPr>
              <a:t>Wer Müdigkeit auf die leichte Schulter nimmt</a:t>
            </a:r>
            <a:r>
              <a:rPr lang="de-DE" sz="1200" kern="1200" baseline="0" dirty="0" smtClean="0">
                <a:solidFill>
                  <a:schemeClr val="tx1"/>
                </a:solidFill>
                <a:latin typeface="Arial" pitchFamily="34" charset="0"/>
                <a:ea typeface="+mn-ea"/>
                <a:cs typeface="Arial" pitchFamily="34" charset="0"/>
              </a:rPr>
              <a:t> und dadurch fremde Gegenstände zerstört oder sogar Menschen gefährdet oder verletzt, macht sich strafbar.</a:t>
            </a:r>
            <a:endParaRPr lang="de-DE" sz="1200" kern="1200" dirty="0">
              <a:solidFill>
                <a:schemeClr val="tx1"/>
              </a:solidFill>
              <a:latin typeface="Arial" pitchFamily="34" charset="0"/>
              <a:ea typeface="+mn-ea"/>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57</a:t>
            </a:fld>
            <a:endParaRPr lang="en-GB" altLang="de-DE" sz="1200"/>
          </a:p>
        </p:txBody>
      </p:sp>
    </p:spTree>
    <p:extLst>
      <p:ext uri="{BB962C8B-B14F-4D97-AF65-F5344CB8AC3E}">
        <p14:creationId xmlns:p14="http://schemas.microsoft.com/office/powerpoint/2010/main" val="1023292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kern="1200" baseline="0" dirty="0" smtClean="0">
                <a:solidFill>
                  <a:schemeClr val="tx1"/>
                </a:solidFill>
                <a:latin typeface="Arial" pitchFamily="34" charset="0"/>
                <a:ea typeface="+mn-ea"/>
                <a:cs typeface="Arial" pitchFamily="34" charset="0"/>
              </a:rPr>
              <a:t>Ermüdung fällt unter die geistigen oder körperlichen Mängel nach § 315 c StGB. </a:t>
            </a:r>
          </a:p>
          <a:p>
            <a:pPr algn="l"/>
            <a:endParaRPr lang="de-DE" sz="1200" kern="1200" baseline="0" dirty="0" smtClean="0">
              <a:solidFill>
                <a:schemeClr val="tx1"/>
              </a:solidFill>
              <a:latin typeface="Arial" pitchFamily="34" charset="0"/>
              <a:ea typeface="+mn-ea"/>
              <a:cs typeface="Arial" pitchFamily="34" charset="0"/>
            </a:endParaRPr>
          </a:p>
          <a:p>
            <a:pPr algn="l"/>
            <a:r>
              <a:rPr lang="de-DE" sz="1200" kern="1200" baseline="0" dirty="0" smtClean="0">
                <a:solidFill>
                  <a:schemeClr val="tx1"/>
                </a:solidFill>
                <a:latin typeface="Arial" pitchFamily="34" charset="0"/>
                <a:ea typeface="+mn-ea"/>
                <a:cs typeface="Arial" pitchFamily="34" charset="0"/>
              </a:rPr>
              <a:t>Beispiele: BGH VRS 14, 282 (284); </a:t>
            </a:r>
            <a:r>
              <a:rPr lang="de-DE" sz="1200" kern="1200" baseline="0" dirty="0" err="1" smtClean="0">
                <a:solidFill>
                  <a:schemeClr val="tx1"/>
                </a:solidFill>
                <a:latin typeface="Arial" pitchFamily="34" charset="0"/>
                <a:ea typeface="+mn-ea"/>
                <a:cs typeface="Arial" pitchFamily="34" charset="0"/>
              </a:rPr>
              <a:t>BGHSt</a:t>
            </a:r>
            <a:r>
              <a:rPr lang="de-DE" sz="1200" kern="1200" baseline="0" dirty="0" smtClean="0">
                <a:solidFill>
                  <a:schemeClr val="tx1"/>
                </a:solidFill>
                <a:latin typeface="Arial" pitchFamily="34" charset="0"/>
                <a:ea typeface="+mn-ea"/>
                <a:cs typeface="Arial" pitchFamily="34" charset="0"/>
              </a:rPr>
              <a:t> 23, 156. Allerdings ist es so, dass die Ermüdung in der Realität zwar häufig vorkommt, in der gerichtlichen Praxis aber seltener, da sie schwer nachweisbar ist (Hentschel, Straßenverkehrsrecht Kommentar, § 315 c StGB </a:t>
            </a:r>
            <a:r>
              <a:rPr lang="de-DE" sz="1200" kern="1200" baseline="0" dirty="0" err="1" smtClean="0">
                <a:solidFill>
                  <a:schemeClr val="tx1"/>
                </a:solidFill>
                <a:latin typeface="Arial" pitchFamily="34" charset="0"/>
                <a:ea typeface="+mn-ea"/>
                <a:cs typeface="Arial" pitchFamily="34" charset="0"/>
              </a:rPr>
              <a:t>Rz</a:t>
            </a:r>
            <a:r>
              <a:rPr lang="de-DE" sz="1200" kern="1200" baseline="0" dirty="0" smtClean="0">
                <a:solidFill>
                  <a:schemeClr val="tx1"/>
                </a:solidFill>
                <a:latin typeface="Arial" pitchFamily="34" charset="0"/>
                <a:ea typeface="+mn-ea"/>
                <a:cs typeface="Arial" pitchFamily="34" charset="0"/>
              </a:rPr>
              <a:t> 6).</a:t>
            </a:r>
          </a:p>
          <a:p>
            <a:pPr algn="l"/>
            <a:endParaRPr lang="de-DE" sz="1200"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Tipp: </a:t>
            </a:r>
            <a:r>
              <a:rPr lang="de-DE" sz="1200" kern="1200" baseline="0" dirty="0" smtClean="0">
                <a:solidFill>
                  <a:schemeClr val="tx1"/>
                </a:solidFill>
                <a:latin typeface="Arial" pitchFamily="34" charset="0"/>
                <a:ea typeface="+mn-ea"/>
                <a:cs typeface="Arial" pitchFamily="34" charset="0"/>
              </a:rPr>
              <a:t>Ein entsprechendes Gerichtsurteil als Beispiel als Ausdruck verteilen und mit den Teilnehmer/innen durchgehen, um die Konsequenzen (Menschen sterben, Gerichtsprozess, Kosten etc.) zu verdeutlichen.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b="1" dirty="0" smtClean="0">
                <a:solidFill>
                  <a:schemeClr val="tx1"/>
                </a:solidFill>
                <a:latin typeface="Arial" pitchFamily="34" charset="0"/>
                <a:cs typeface="Arial" pitchFamily="34" charset="0"/>
              </a:rPr>
              <a:t>Übermüdung am Steuer - Unfall durch Sekundenschlaf (</a:t>
            </a:r>
            <a:r>
              <a:rPr lang="de-DE" sz="1200" kern="1200" baseline="0" dirty="0" smtClean="0">
                <a:solidFill>
                  <a:schemeClr val="tx1"/>
                </a:solidFill>
                <a:latin typeface="Arial" pitchFamily="34" charset="0"/>
                <a:ea typeface="+mn-ea"/>
                <a:cs typeface="Arial" pitchFamily="34" charset="0"/>
              </a:rPr>
              <a:t>https://www.rechtsindex.de/verkehrsrecht/5379-uebermuedung-am-steuer-unfall-durch-sekundenschlaf)</a:t>
            </a:r>
          </a:p>
          <a:p>
            <a:pPr marL="0" marR="0" indent="0" algn="l" defTabSz="914400" rtl="0" eaLnBrk="1" fontAlgn="auto" latinLnBrk="0" hangingPunct="1">
              <a:lnSpc>
                <a:spcPct val="100000"/>
              </a:lnSpc>
              <a:spcBef>
                <a:spcPts val="0"/>
              </a:spcBef>
              <a:spcAft>
                <a:spcPts val="0"/>
              </a:spcAft>
              <a:buClrTx/>
              <a:buSzTx/>
              <a:buFontTx/>
              <a:buNone/>
              <a:tabLst/>
              <a:defRPr/>
            </a:pPr>
            <a:endParaRPr lang="de-DE" b="1" dirty="0" smtClean="0">
              <a:solidFill>
                <a:schemeClr val="tx1"/>
              </a:solidFill>
              <a:latin typeface="Arial" pitchFamily="34" charset="0"/>
              <a:cs typeface="Arial" pitchFamily="34" charset="0"/>
            </a:endParaRPr>
          </a:p>
          <a:p>
            <a:r>
              <a:rPr lang="de-DE" dirty="0" smtClean="0">
                <a:solidFill>
                  <a:schemeClr val="tx1"/>
                </a:solidFill>
                <a:latin typeface="Arial" pitchFamily="34" charset="0"/>
                <a:cs typeface="Arial" pitchFamily="34" charset="0"/>
              </a:rPr>
              <a:t>Immer wieder geschehen Unfälle durch Sekundenschlaf. Manchmal wird der Sekundenschlaf auch nur als "Schutzbehauptung" angegeben, weil man tatsächlich eine Nachricht am Handy geschrieben hat. Im vorliegenden Fall gab der Beschuldigte zu Protokoll, dass er während der Fahrt eingeschlafen war. </a:t>
            </a:r>
          </a:p>
          <a:p>
            <a:r>
              <a:rPr lang="de-DE" dirty="0" smtClean="0">
                <a:solidFill>
                  <a:schemeClr val="tx1"/>
                </a:solidFill>
                <a:latin typeface="Arial" pitchFamily="34" charset="0"/>
                <a:cs typeface="Arial" pitchFamily="34" charset="0"/>
              </a:rPr>
              <a:t/>
            </a:r>
            <a:br>
              <a:rPr lang="de-DE" dirty="0" smtClean="0">
                <a:solidFill>
                  <a:schemeClr val="tx1"/>
                </a:solidFill>
                <a:latin typeface="Arial" pitchFamily="34" charset="0"/>
                <a:cs typeface="Arial" pitchFamily="34" charset="0"/>
              </a:rPr>
            </a:br>
            <a:r>
              <a:rPr lang="de-DE" b="1" dirty="0" smtClean="0">
                <a:solidFill>
                  <a:schemeClr val="tx1"/>
                </a:solidFill>
                <a:latin typeface="Arial" pitchFamily="34" charset="0"/>
                <a:cs typeface="Arial" pitchFamily="34" charset="0"/>
              </a:rPr>
              <a:t>Der Sachverhalt</a:t>
            </a:r>
          </a:p>
          <a:p>
            <a:r>
              <a:rPr lang="de-DE" dirty="0" smtClean="0">
                <a:solidFill>
                  <a:schemeClr val="tx1"/>
                </a:solidFill>
                <a:latin typeface="Arial" pitchFamily="34" charset="0"/>
                <a:cs typeface="Arial" pitchFamily="34" charset="0"/>
              </a:rPr>
              <a:t>Der Beschuldigte prallte in der Nacht mit seinem PKW gegen ein ordnungsgemäß am Straßenrand geparktes Fahrzeug, nachdem er am Steuer eingeschlafen war. Durch den Aufprall wurde das geparkte Fahrzeug mehr als 14 m nach vorne gegen einen dort geparkten Anhänger geschoben.</a:t>
            </a:r>
          </a:p>
          <a:p>
            <a:r>
              <a:rPr lang="de-DE" dirty="0" smtClean="0">
                <a:solidFill>
                  <a:schemeClr val="tx1"/>
                </a:solidFill>
                <a:latin typeface="Arial" pitchFamily="34" charset="0"/>
                <a:cs typeface="Arial" pitchFamily="34" charset="0"/>
              </a:rPr>
              <a:t>Gegenüber der Polizei gab der Beschuldigte zu Protokoll, dass er während der Fahrt in seinem Fahrzeug eingeschlafen und es deshalb zu dem Unfall gekommen sei. Mit Beschluss hat das Amtsgericht Wiesbaden dem Beschuldigten gemäß §§ 111a, 94 StPO die Fahrerlaubnis</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vorläufig entzogen und den Führerschein beschlagnahmt.</a:t>
            </a:r>
          </a:p>
          <a:p>
            <a:endParaRPr lang="de-DE"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Hinter dem Steuer eingeschlafen</a:t>
            </a:r>
          </a:p>
          <a:p>
            <a:r>
              <a:rPr lang="de-DE" dirty="0" smtClean="0">
                <a:solidFill>
                  <a:schemeClr val="tx1"/>
                </a:solidFill>
                <a:latin typeface="Arial" pitchFamily="34" charset="0"/>
                <a:cs typeface="Arial" pitchFamily="34" charset="0"/>
              </a:rPr>
              <a:t>Der Beschuldigte sei dringend verdächtig ein Kraftfahrzeug geführt zu haben, obwohl er hierzu aufgrund körperlicher Mängel nicht in der Lage gewesen sei und dadurch Leib oder Leben eines anderen bzw. fremde Sachen von bedeutendem Wert gefährdet habe. Dies sei eine Straftat nach § 315c Abs. 1 StGB und § 69 StGB. Es sei anzunehmen, dass dem Beschuldigten die Fahrerlaubnis nach § 69 StGB entzogen werde, weil sich aus der Tat ergebe, dass er zum Führen von Kraftfahrzeugen ungeeignet sei. Dagegen legte der Beschuldigte Beschwerde ein. Er habe gegenüber der Polizei nicht definitiv ausgesagt, dass er am Steuer seines Fahrzeugs eingeschlafen sei. Vielmehr habe er nur Überlegungen angestellt, dass eventuell eine überhöhte Ausgangsgeschwindigkeit, eine schlechte Sicht oder eine leichte Übermüdung zum Unfallgeschehen beigetragen habe könne. Zum Zeitpunkt des Fahrtantritts habe er keine Anzeichen einer Ermüdung oder Übermüdung bemerkt und er habe auch während der Fahrt keine Anzeichen einer Ermüdung wahrgenommen.</a:t>
            </a:r>
          </a:p>
          <a:p>
            <a:endParaRPr lang="de-DE" b="1"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Der Beschluss des Landgerichts Wiesbaden (Az. 1 Qs 61/15)</a:t>
            </a:r>
          </a:p>
          <a:p>
            <a:r>
              <a:rPr lang="de-DE" dirty="0" smtClean="0">
                <a:solidFill>
                  <a:schemeClr val="tx1"/>
                </a:solidFill>
                <a:latin typeface="Arial" pitchFamily="34" charset="0"/>
                <a:cs typeface="Arial" pitchFamily="34" charset="0"/>
              </a:rPr>
              <a:t>Nach Beschluss des Landgerichts Wiesbaden (Az. 1 Qs 61/15) hatte die Beschwerde in der Sache keinen Erfolg. Wenn der Beschuldigte gegenüber der Polizei lediglich "Überlegungen" zur Unfallursache angegeben haben will, lässt dies auch den Schluss zu, dass er sich an den Unfallhergang nicht erinnern kann. Dies wiederum spricht dafür, dass er tatsächlich von einem Sekundenschlaf übermannt wurde.</a:t>
            </a:r>
          </a:p>
          <a:p>
            <a:endParaRPr lang="de-DE" b="1"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Gericht: Man nimmt stets deutliche Zeichen der Übermüdung war</a:t>
            </a:r>
          </a:p>
          <a:p>
            <a:r>
              <a:rPr lang="de-DE" dirty="0" smtClean="0">
                <a:solidFill>
                  <a:schemeClr val="tx1"/>
                </a:solidFill>
                <a:latin typeface="Arial" pitchFamily="34" charset="0"/>
                <a:cs typeface="Arial" pitchFamily="34" charset="0"/>
              </a:rPr>
              <a:t>Eine Übermüdung kann auch einen geistigen oder körperlichen Mangel im Sinne des § 315c Abs. 1 Nr. 1 b) StGB darstellen. Allerdings ist ein solcher Übermüdungszustand zu verlangen, welcher für den Beschuldigten die erkennbare Erwartung eines nahen Sekundenschlafes mit sich bringt, d.h. der Fahrer bei sorgfältiger Selbstbeobachtung die Übermüdung hätte bemerken oder mit ihrem Eintritt hätte rechnen müssen. Ein Kraftfahrer nimmt, bevor er am Steuer einschläft, stets deutliche Zeichen der Übermüdung an sich wahr oder kann diese zumindest wahrnehmen. Dies beruht auf der in den berufenen Fachkreisen gesicherten Kenntnis, dass ein gesunder, bislang hellwacher Mensch nicht plötzlich von einer Müdigkeit überfallen wird (</a:t>
            </a:r>
            <a:r>
              <a:rPr lang="de-DE" sz="1200" kern="1200" dirty="0" smtClean="0">
                <a:solidFill>
                  <a:schemeClr val="tx1"/>
                </a:solidFill>
                <a:latin typeface="Arial" pitchFamily="34" charset="0"/>
                <a:ea typeface="+mn-ea"/>
                <a:cs typeface="Arial" pitchFamily="34" charset="0"/>
              </a:rPr>
              <a:t>BGH,</a:t>
            </a:r>
            <a:r>
              <a:rPr lang="de-DE" dirty="0" smtClean="0">
                <a:solidFill>
                  <a:schemeClr val="tx1"/>
                </a:solidFill>
                <a:latin typeface="Arial" pitchFamily="34" charset="0"/>
                <a:cs typeface="Arial" pitchFamily="34" charset="0"/>
              </a:rPr>
              <a:t> Beschl. v. 18.11.1969 - 4 </a:t>
            </a:r>
            <a:r>
              <a:rPr lang="de-DE" dirty="0" err="1" smtClean="0">
                <a:solidFill>
                  <a:schemeClr val="tx1"/>
                </a:solidFill>
                <a:latin typeface="Arial" pitchFamily="34" charset="0"/>
                <a:cs typeface="Arial" pitchFamily="34" charset="0"/>
              </a:rPr>
              <a:t>StR</a:t>
            </a:r>
            <a:r>
              <a:rPr lang="de-DE" dirty="0" smtClean="0">
                <a:solidFill>
                  <a:schemeClr val="tx1"/>
                </a:solidFill>
                <a:latin typeface="Arial" pitchFamily="34" charset="0"/>
                <a:cs typeface="Arial" pitchFamily="34" charset="0"/>
              </a:rPr>
              <a:t> 66/69). </a:t>
            </a:r>
          </a:p>
          <a:p>
            <a:endParaRPr lang="de-DE" b="1"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Rechtsgrundlagen:</a:t>
            </a:r>
            <a:r>
              <a:rPr lang="de-DE" dirty="0" smtClean="0">
                <a:solidFill>
                  <a:schemeClr val="tx1"/>
                </a:solidFill>
                <a:latin typeface="Arial" pitchFamily="34" charset="0"/>
                <a:cs typeface="Arial" pitchFamily="34" charset="0"/>
              </a:rPr>
              <a:t/>
            </a:r>
            <a:br>
              <a:rPr lang="de-DE" dirty="0" smtClean="0">
                <a:solidFill>
                  <a:schemeClr val="tx1"/>
                </a:solidFill>
                <a:latin typeface="Arial" pitchFamily="34" charset="0"/>
                <a:cs typeface="Arial" pitchFamily="34" charset="0"/>
              </a:rPr>
            </a:br>
            <a:r>
              <a:rPr lang="de-DE" dirty="0" smtClean="0">
                <a:solidFill>
                  <a:schemeClr val="tx1"/>
                </a:solidFill>
                <a:latin typeface="Arial" pitchFamily="34" charset="0"/>
                <a:cs typeface="Arial" pitchFamily="34" charset="0"/>
              </a:rPr>
              <a:t>§§ 315c, 69, 69a StGB</a:t>
            </a:r>
            <a:br>
              <a:rPr lang="de-DE" dirty="0" smtClean="0">
                <a:solidFill>
                  <a:schemeClr val="tx1"/>
                </a:solidFill>
                <a:latin typeface="Arial" pitchFamily="34" charset="0"/>
                <a:cs typeface="Arial" pitchFamily="34" charset="0"/>
              </a:rPr>
            </a:br>
            <a:r>
              <a:rPr lang="de-DE" dirty="0" smtClean="0">
                <a:solidFill>
                  <a:schemeClr val="tx1"/>
                </a:solidFill>
                <a:latin typeface="Arial" pitchFamily="34" charset="0"/>
                <a:cs typeface="Arial" pitchFamily="34" charset="0"/>
              </a:rPr>
              <a:t>§ 111a StPO</a:t>
            </a:r>
          </a:p>
          <a:p>
            <a:endParaRPr lang="de-DE" b="1"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Gericht:</a:t>
            </a:r>
            <a:r>
              <a:rPr lang="de-DE" dirty="0" smtClean="0">
                <a:solidFill>
                  <a:schemeClr val="tx1"/>
                </a:solidFill>
                <a:latin typeface="Arial" pitchFamily="34" charset="0"/>
                <a:cs typeface="Arial" pitchFamily="34" charset="0"/>
              </a:rPr>
              <a:t/>
            </a:r>
            <a:br>
              <a:rPr lang="de-DE" dirty="0" smtClean="0">
                <a:solidFill>
                  <a:schemeClr val="tx1"/>
                </a:solidFill>
                <a:latin typeface="Arial" pitchFamily="34" charset="0"/>
                <a:cs typeface="Arial" pitchFamily="34" charset="0"/>
              </a:rPr>
            </a:br>
            <a:r>
              <a:rPr lang="de-DE" dirty="0" smtClean="0">
                <a:solidFill>
                  <a:schemeClr val="tx1"/>
                </a:solidFill>
                <a:latin typeface="Arial" pitchFamily="34" charset="0"/>
                <a:cs typeface="Arial" pitchFamily="34" charset="0"/>
              </a:rPr>
              <a:t>Landgericht Wiesbaden, Beschluss vom 22.06.2015 - 1 Qs 61/15</a:t>
            </a:r>
          </a:p>
        </p:txBody>
      </p:sp>
      <p:sp>
        <p:nvSpPr>
          <p:cNvPr id="4" name="Foliennummernplatzhalter 3"/>
          <p:cNvSpPr>
            <a:spLocks noGrp="1"/>
          </p:cNvSpPr>
          <p:nvPr>
            <p:ph type="sldNum" sz="quarter" idx="10"/>
          </p:nvPr>
        </p:nvSpPr>
        <p:spPr/>
        <p:txBody>
          <a:bodyPr/>
          <a:lstStyle/>
          <a:p>
            <a:fld id="{19273AED-C50C-4259-860C-200724DC01F6}" type="slidenum">
              <a:rPr lang="de-DE" smtClean="0"/>
              <a:pPr/>
              <a:t>58</a:t>
            </a:fld>
            <a:endParaRPr lang="de-DE"/>
          </a:p>
        </p:txBody>
      </p:sp>
    </p:spTree>
    <p:extLst>
      <p:ext uri="{BB962C8B-B14F-4D97-AF65-F5344CB8AC3E}">
        <p14:creationId xmlns:p14="http://schemas.microsoft.com/office/powerpoint/2010/main" val="15893245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59</a:t>
            </a:fld>
            <a:endParaRPr lang="de-DE"/>
          </a:p>
        </p:txBody>
      </p:sp>
    </p:spTree>
    <p:extLst>
      <p:ext uri="{BB962C8B-B14F-4D97-AF65-F5344CB8AC3E}">
        <p14:creationId xmlns:p14="http://schemas.microsoft.com/office/powerpoint/2010/main" val="23692982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just"/>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60</a:t>
            </a:fld>
            <a:endParaRPr lang="de-DE"/>
          </a:p>
        </p:txBody>
      </p:sp>
    </p:spTree>
    <p:extLst>
      <p:ext uri="{BB962C8B-B14F-4D97-AF65-F5344CB8AC3E}">
        <p14:creationId xmlns:p14="http://schemas.microsoft.com/office/powerpoint/2010/main" val="27690434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61</a:t>
            </a:fld>
            <a:endParaRPr lang="de-DE"/>
          </a:p>
        </p:txBody>
      </p:sp>
    </p:spTree>
    <p:extLst>
      <p:ext uri="{BB962C8B-B14F-4D97-AF65-F5344CB8AC3E}">
        <p14:creationId xmlns:p14="http://schemas.microsoft.com/office/powerpoint/2010/main" val="24590568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62</a:t>
            </a:fld>
            <a:endParaRPr lang="de-DE"/>
          </a:p>
        </p:txBody>
      </p:sp>
    </p:spTree>
    <p:extLst>
      <p:ext uri="{BB962C8B-B14F-4D97-AF65-F5344CB8AC3E}">
        <p14:creationId xmlns:p14="http://schemas.microsoft.com/office/powerpoint/2010/main" val="2151069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Diese und andere Materialien können kostenfrei beim DVR (asboerries@dvr.de) bestellt werden.</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63</a:t>
            </a:fld>
            <a:endParaRPr lang="de-DE"/>
          </a:p>
        </p:txBody>
      </p:sp>
    </p:spTree>
    <p:extLst>
      <p:ext uri="{BB962C8B-B14F-4D97-AF65-F5344CB8AC3E}">
        <p14:creationId xmlns:p14="http://schemas.microsoft.com/office/powerpoint/2010/main" val="27926742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Informationen zur</a:t>
            </a:r>
            <a:r>
              <a:rPr lang="de-DE" baseline="0" dirty="0" smtClean="0">
                <a:solidFill>
                  <a:schemeClr val="tx1"/>
                </a:solidFill>
                <a:latin typeface="Arial" pitchFamily="34" charset="0"/>
                <a:cs typeface="Arial" pitchFamily="34" charset="0"/>
              </a:rPr>
              <a:t> Kampagne und zum Thema gibt es auf der Website sowie auf dem </a:t>
            </a:r>
            <a:r>
              <a:rPr lang="de-DE" baseline="0" dirty="0" err="1" smtClean="0">
                <a:solidFill>
                  <a:schemeClr val="tx1"/>
                </a:solidFill>
                <a:latin typeface="Arial" pitchFamily="34" charset="0"/>
                <a:cs typeface="Arial" pitchFamily="34" charset="0"/>
              </a:rPr>
              <a:t>Facebook</a:t>
            </a:r>
            <a:r>
              <a:rPr lang="de-DE" baseline="0" dirty="0" smtClean="0">
                <a:solidFill>
                  <a:schemeClr val="tx1"/>
                </a:solidFill>
                <a:latin typeface="Arial" pitchFamily="34" charset="0"/>
                <a:cs typeface="Arial" pitchFamily="34" charset="0"/>
              </a:rPr>
              <a:t>- und </a:t>
            </a:r>
            <a:r>
              <a:rPr lang="de-DE" baseline="0" dirty="0" err="1" smtClean="0">
                <a:solidFill>
                  <a:schemeClr val="tx1"/>
                </a:solidFill>
                <a:latin typeface="Arial" pitchFamily="34" charset="0"/>
                <a:cs typeface="Arial" pitchFamily="34" charset="0"/>
              </a:rPr>
              <a:t>Twitter</a:t>
            </a:r>
            <a:r>
              <a:rPr lang="de-DE" baseline="0" dirty="0" smtClean="0">
                <a:solidFill>
                  <a:schemeClr val="tx1"/>
                </a:solidFill>
                <a:latin typeface="Arial" pitchFamily="34" charset="0"/>
                <a:cs typeface="Arial" pitchFamily="34" charset="0"/>
              </a:rPr>
              <a:t>-Kanal des DVR.</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64</a:t>
            </a:fld>
            <a:endParaRPr lang="de-DE"/>
          </a:p>
        </p:txBody>
      </p:sp>
    </p:spTree>
    <p:extLst>
      <p:ext uri="{BB962C8B-B14F-4D97-AF65-F5344CB8AC3E}">
        <p14:creationId xmlns:p14="http://schemas.microsoft.com/office/powerpoint/2010/main" val="39951987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Dieses Video </a:t>
            </a:r>
            <a:r>
              <a:rPr lang="de-DE" sz="1200" dirty="0" smtClean="0">
                <a:solidFill>
                  <a:schemeClr val="tx1"/>
                </a:solidFill>
                <a:latin typeface="Arial" pitchFamily="34" charset="0"/>
                <a:cs typeface="Arial" pitchFamily="34" charset="0"/>
              </a:rPr>
              <a:t>wurde im Rahmen der Kampagne „Vorsicht Sekundenschlaf!“</a:t>
            </a:r>
            <a:r>
              <a:rPr lang="de-DE" sz="1200" baseline="0" dirty="0" smtClean="0">
                <a:solidFill>
                  <a:schemeClr val="tx1"/>
                </a:solidFill>
                <a:latin typeface="Arial" pitchFamily="34" charset="0"/>
                <a:cs typeface="Arial" pitchFamily="34" charset="0"/>
              </a:rPr>
              <a:t> </a:t>
            </a:r>
            <a:r>
              <a:rPr lang="de-DE" baseline="0" dirty="0" smtClean="0">
                <a:solidFill>
                  <a:schemeClr val="tx1"/>
                </a:solidFill>
                <a:latin typeface="Arial" pitchFamily="34" charset="0"/>
                <a:cs typeface="Arial" pitchFamily="34" charset="0"/>
              </a:rPr>
              <a:t>produziert: </a:t>
            </a:r>
            <a:r>
              <a:rPr lang="de-DE" dirty="0" smtClean="0">
                <a:latin typeface="Arial" pitchFamily="34" charset="0"/>
                <a:cs typeface="Arial" pitchFamily="34" charset="0"/>
              </a:rPr>
              <a:t>Wir haben Jochen Hahn, vierfachen Europameister im Truck-Racing, gefragt, wie er mit Müdigkeit umgeht und was er vorbeugend gegen diese Gefahr unternimmt.</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67</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latin typeface="Arial" pitchFamily="34" charset="0"/>
                <a:ea typeface="+mn-ea"/>
                <a:cs typeface="Arial" pitchFamily="34" charset="0"/>
              </a:rPr>
              <a:t>Titel der Studie: </a:t>
            </a:r>
            <a:r>
              <a:rPr lang="de-DE" sz="1200" b="0" kern="1200" baseline="0" dirty="0" smtClean="0">
                <a:solidFill>
                  <a:schemeClr val="tx1"/>
                </a:solidFill>
                <a:latin typeface="Arial" pitchFamily="34" charset="0"/>
                <a:ea typeface="+mn-ea"/>
                <a:cs typeface="Arial" pitchFamily="34" charset="0"/>
              </a:rPr>
              <a:t>Häufigkeit und Verteilung von Schlafproblemen und Insomnie in der deutschen Erwachsenenbevölkerung</a:t>
            </a:r>
          </a:p>
          <a:p>
            <a:endParaRPr lang="de-DE" sz="1200" b="1"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wurde von </a:t>
            </a:r>
            <a:r>
              <a:rPr lang="de-DE" sz="1200" baseline="0" noProof="0" dirty="0" smtClean="0">
                <a:solidFill>
                  <a:srgbClr val="FF0000"/>
                </a:solidFill>
                <a:latin typeface="Arial" pitchFamily="34" charset="0"/>
                <a:cs typeface="Arial" pitchFamily="34" charset="0"/>
              </a:rPr>
              <a:t>2008</a:t>
            </a:r>
            <a:r>
              <a:rPr lang="de-DE" sz="1200" baseline="0" noProof="0" dirty="0" smtClean="0">
                <a:solidFill>
                  <a:schemeClr val="tx1"/>
                </a:solidFill>
                <a:latin typeface="Arial" pitchFamily="34" charset="0"/>
                <a:cs typeface="Arial" pitchFamily="34" charset="0"/>
              </a:rPr>
              <a:t> bis 2011 durchgeführt</a:t>
            </a:r>
            <a:r>
              <a:rPr lang="de-DE" sz="1200" kern="1200" baseline="0" noProof="0" dirty="0" smtClean="0">
                <a:solidFill>
                  <a:schemeClr val="tx1"/>
                </a:solidFill>
                <a:latin typeface="Arial" pitchFamily="34" charset="0"/>
                <a:ea typeface="+mn-ea"/>
                <a:cs typeface="Arial" pitchFamily="34" charset="0"/>
              </a:rPr>
              <a:t>. Die Stichprobe umfasste </a:t>
            </a:r>
            <a:r>
              <a:rPr lang="de-DE" sz="1200" kern="1200" baseline="0" dirty="0" smtClean="0">
                <a:solidFill>
                  <a:schemeClr val="tx1"/>
                </a:solidFill>
                <a:latin typeface="Arial" pitchFamily="34" charset="0"/>
                <a:ea typeface="+mn-ea"/>
                <a:cs typeface="Arial" pitchFamily="34" charset="0"/>
              </a:rPr>
              <a:t>8152 Personen. </a:t>
            </a:r>
            <a:endParaRPr lang="de-DE" sz="1200" b="0" kern="1200" baseline="0" dirty="0" smtClean="0">
              <a:solidFill>
                <a:schemeClr val="tx1"/>
              </a:solidFill>
              <a:latin typeface="Arial" pitchFamily="34" charset="0"/>
              <a:ea typeface="+mn-ea"/>
              <a:cs typeface="Arial" pitchFamily="34" charset="0"/>
            </a:endParaRPr>
          </a:p>
          <a:p>
            <a:pPr algn="l"/>
            <a:endParaRPr lang="de-DE" sz="1200" b="0" dirty="0" smtClean="0">
              <a:solidFill>
                <a:schemeClr val="tx1"/>
              </a:solidFill>
              <a:latin typeface="Arial" pitchFamily="34" charset="0"/>
              <a:cs typeface="Arial" pitchFamily="34" charset="0"/>
            </a:endParaRPr>
          </a:p>
          <a:p>
            <a:pPr algn="l"/>
            <a:r>
              <a:rPr lang="de-DE" sz="1200" b="0" dirty="0" smtClean="0">
                <a:solidFill>
                  <a:schemeClr val="tx1"/>
                </a:solidFill>
                <a:latin typeface="Arial" pitchFamily="34" charset="0"/>
                <a:cs typeface="Arial" pitchFamily="34" charset="0"/>
              </a:rPr>
              <a:t>81 % </a:t>
            </a:r>
            <a:r>
              <a:rPr lang="de-DE" sz="1200" dirty="0" smtClean="0">
                <a:solidFill>
                  <a:schemeClr val="tx1"/>
                </a:solidFill>
                <a:latin typeface="Arial" pitchFamily="34" charset="0"/>
                <a:cs typeface="Arial" pitchFamily="34" charset="0"/>
              </a:rPr>
              <a:t>der Deutschen schlafen</a:t>
            </a:r>
            <a:r>
              <a:rPr lang="de-DE" sz="1200" baseline="0" dirty="0" smtClean="0">
                <a:solidFill>
                  <a:schemeClr val="tx1"/>
                </a:solidFill>
                <a:latin typeface="Arial" pitchFamily="34" charset="0"/>
                <a:cs typeface="Arial" pitchFamily="34" charset="0"/>
              </a:rPr>
              <a:t> </a:t>
            </a:r>
            <a:r>
              <a:rPr lang="de-DE" sz="1200" dirty="0" smtClean="0">
                <a:solidFill>
                  <a:schemeClr val="tx1"/>
                </a:solidFill>
                <a:latin typeface="Arial" pitchFamily="34" charset="0"/>
                <a:cs typeface="Arial" pitchFamily="34" charset="0"/>
              </a:rPr>
              <a:t>täglich zwischen sechs und acht Stunden. 6,2 % schläft mehr als 9 Stunden,</a:t>
            </a:r>
            <a:r>
              <a:rPr lang="de-DE" sz="1200" baseline="0" dirty="0" smtClean="0">
                <a:solidFill>
                  <a:schemeClr val="tx1"/>
                </a:solidFill>
                <a:latin typeface="Arial" pitchFamily="34" charset="0"/>
                <a:cs typeface="Arial" pitchFamily="34" charset="0"/>
              </a:rPr>
              <a:t> 12,3</a:t>
            </a:r>
            <a:r>
              <a:rPr lang="de-DE" sz="1200" dirty="0" smtClean="0">
                <a:solidFill>
                  <a:schemeClr val="tx1"/>
                </a:solidFill>
                <a:latin typeface="Arial" pitchFamily="34" charset="0"/>
                <a:cs typeface="Arial" pitchFamily="34" charset="0"/>
              </a:rPr>
              <a:t> % schläft weniger als 5 Stunden.</a:t>
            </a:r>
          </a:p>
          <a:p>
            <a:pPr algn="l"/>
            <a:endParaRPr lang="de-DE" sz="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Anmerkung:</a:t>
            </a:r>
            <a:r>
              <a:rPr lang="de-DE" sz="1200" baseline="0" dirty="0" smtClean="0">
                <a:solidFill>
                  <a:schemeClr val="tx1"/>
                </a:solidFill>
                <a:latin typeface="Arial" pitchFamily="34" charset="0"/>
                <a:cs typeface="Arial" pitchFamily="34" charset="0"/>
              </a:rPr>
              <a:t> </a:t>
            </a:r>
            <a:r>
              <a:rPr lang="de-DE" sz="1200" dirty="0" smtClean="0">
                <a:solidFill>
                  <a:schemeClr val="tx1"/>
                </a:solidFill>
                <a:latin typeface="Arial" pitchFamily="34" charset="0"/>
                <a:cs typeface="Arial" pitchFamily="34" charset="0"/>
              </a:rPr>
              <a:t>Mensch</a:t>
            </a:r>
            <a:r>
              <a:rPr lang="de-DE" sz="1200" baseline="0" dirty="0" smtClean="0">
                <a:solidFill>
                  <a:schemeClr val="tx1"/>
                </a:solidFill>
                <a:latin typeface="Arial" pitchFamily="34" charset="0"/>
                <a:cs typeface="Arial" pitchFamily="34" charset="0"/>
              </a:rPr>
              <a:t> und Tiere schlafen unterschiedlich lange. Der Giraffe z. B. genügen zwei Stunden Schlaf, Schafe, Kühe und Pferde benötigen 3 bis 6 Stunden, eine Katze 13 Stunden, eine kleine Taschenmaus sogar 20 Stunden.</a:t>
            </a:r>
            <a:endParaRPr lang="de-DE" sz="120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7</a:t>
            </a:fld>
            <a:endParaRPr lang="de-DE"/>
          </a:p>
        </p:txBody>
      </p:sp>
    </p:spTree>
    <p:extLst>
      <p:ext uri="{BB962C8B-B14F-4D97-AF65-F5344CB8AC3E}">
        <p14:creationId xmlns:p14="http://schemas.microsoft.com/office/powerpoint/2010/main" val="1268706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68</a:t>
            </a:fld>
            <a:endParaRPr lang="de-DE"/>
          </a:p>
        </p:txBody>
      </p:sp>
    </p:spTree>
    <p:extLst>
      <p:ext uri="{BB962C8B-B14F-4D97-AF65-F5344CB8AC3E}">
        <p14:creationId xmlns:p14="http://schemas.microsoft.com/office/powerpoint/2010/main" val="7036288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69</a:t>
            </a:fld>
            <a:endParaRPr lang="de-DE"/>
          </a:p>
        </p:txBody>
      </p:sp>
    </p:spTree>
    <p:extLst>
      <p:ext uri="{BB962C8B-B14F-4D97-AF65-F5344CB8AC3E}">
        <p14:creationId xmlns:p14="http://schemas.microsoft.com/office/powerpoint/2010/main" val="35650347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70</a:t>
            </a:fld>
            <a:endParaRPr lang="de-DE"/>
          </a:p>
        </p:txBody>
      </p:sp>
    </p:spTree>
    <p:extLst>
      <p:ext uri="{BB962C8B-B14F-4D97-AF65-F5344CB8AC3E}">
        <p14:creationId xmlns:p14="http://schemas.microsoft.com/office/powerpoint/2010/main" val="897039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dirty="0" smtClean="0">
                <a:latin typeface="Arial" pitchFamily="34" charset="0"/>
                <a:cs typeface="Arial" pitchFamily="34" charset="0"/>
              </a:rPr>
              <a:t>Bitte</a:t>
            </a:r>
            <a:r>
              <a:rPr lang="de-DE" baseline="0" dirty="0" smtClean="0">
                <a:latin typeface="Arial" pitchFamily="34" charset="0"/>
                <a:cs typeface="Arial" pitchFamily="34" charset="0"/>
              </a:rPr>
              <a:t> die Teilnehmer/innen zur Diskussion anregen! </a:t>
            </a:r>
            <a:r>
              <a:rPr lang="de-DE" dirty="0" smtClean="0">
                <a:latin typeface="Arial" pitchFamily="34" charset="0"/>
                <a:cs typeface="Arial" pitchFamily="34" charset="0"/>
              </a:rPr>
              <a:t>Die Auflösung folgt auf der</a:t>
            </a:r>
            <a:r>
              <a:rPr lang="de-DE" baseline="0" dirty="0" smtClean="0">
                <a:latin typeface="Arial" pitchFamily="34" charset="0"/>
                <a:cs typeface="Arial" pitchFamily="34" charset="0"/>
              </a:rPr>
              <a:t> nächsten Folie.</a:t>
            </a:r>
          </a:p>
        </p:txBody>
      </p:sp>
      <p:sp>
        <p:nvSpPr>
          <p:cNvPr id="4" name="Foliennummernplatzhalter 3"/>
          <p:cNvSpPr>
            <a:spLocks noGrp="1"/>
          </p:cNvSpPr>
          <p:nvPr>
            <p:ph type="sldNum" sz="quarter" idx="10"/>
          </p:nvPr>
        </p:nvSpPr>
        <p:spPr/>
        <p:txBody>
          <a:bodyPr/>
          <a:lstStyle/>
          <a:p>
            <a:fld id="{19273AED-C50C-4259-860C-200724DC01F6}" type="slidenum">
              <a:rPr lang="de-DE" smtClean="0"/>
              <a:pPr/>
              <a:t>8</a:t>
            </a:fld>
            <a:endParaRPr lang="de-DE"/>
          </a:p>
        </p:txBody>
      </p:sp>
    </p:spTree>
    <p:extLst>
      <p:ext uri="{BB962C8B-B14F-4D97-AF65-F5344CB8AC3E}">
        <p14:creationId xmlns:p14="http://schemas.microsoft.com/office/powerpoint/2010/main" val="3842513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solidFill>
                  <a:schemeClr val="tx1"/>
                </a:solidFill>
                <a:latin typeface="Arial" pitchFamily="34" charset="0"/>
                <a:cs typeface="Arial" pitchFamily="34" charset="0"/>
              </a:rPr>
              <a:t>Es gibt keine „richtige Antwort“! Es kommt darauf an....</a:t>
            </a:r>
            <a:r>
              <a:rPr lang="de-DE" dirty="0" smtClean="0">
                <a:solidFill>
                  <a:schemeClr val="tx1"/>
                </a:solidFill>
                <a:latin typeface="Arial" pitchFamily="34" charset="0"/>
                <a:cs typeface="Arial" pitchFamily="34" charset="0"/>
              </a:rPr>
              <a:t> Die „optimale Schlafmenge“ kann individuell</a:t>
            </a:r>
            <a:r>
              <a:rPr lang="de-DE" baseline="0" dirty="0" smtClean="0">
                <a:solidFill>
                  <a:schemeClr val="tx1"/>
                </a:solidFill>
                <a:latin typeface="Arial" pitchFamily="34" charset="0"/>
                <a:cs typeface="Arial" pitchFamily="34" charset="0"/>
              </a:rPr>
              <a:t> unterschiedlich sein</a:t>
            </a:r>
            <a:r>
              <a:rPr lang="de-DE" dirty="0" smtClean="0">
                <a:solidFill>
                  <a:schemeClr val="tx1"/>
                </a:solidFill>
                <a:latin typeface="Arial" pitchFamily="34" charset="0"/>
                <a:cs typeface="Arial" pitchFamily="34" charset="0"/>
              </a:rPr>
              <a:t>.</a:t>
            </a:r>
            <a:r>
              <a:rPr lang="de-DE" baseline="0" dirty="0" smtClean="0">
                <a:solidFill>
                  <a:schemeClr val="tx1"/>
                </a:solidFill>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Anmerkung zum</a:t>
            </a:r>
            <a:r>
              <a:rPr lang="de-DE" baseline="0" dirty="0" smtClean="0">
                <a:solidFill>
                  <a:schemeClr val="tx1"/>
                </a:solidFill>
                <a:latin typeface="Arial" pitchFamily="34" charset="0"/>
                <a:cs typeface="Arial" pitchFamily="34" charset="0"/>
              </a:rPr>
              <a:t> Schlafbedarf: </a:t>
            </a:r>
            <a:r>
              <a:rPr lang="de-DE" dirty="0" smtClean="0">
                <a:solidFill>
                  <a:schemeClr val="tx1"/>
                </a:solidFill>
                <a:latin typeface="Arial" pitchFamily="34" charset="0"/>
                <a:cs typeface="Arial" pitchFamily="34" charset="0"/>
              </a:rPr>
              <a:t>Die „optimale Schlafmenge“ kann individuell</a:t>
            </a:r>
            <a:r>
              <a:rPr lang="de-DE" baseline="0" dirty="0" smtClean="0">
                <a:solidFill>
                  <a:schemeClr val="tx1"/>
                </a:solidFill>
                <a:latin typeface="Arial" pitchFamily="34" charset="0"/>
                <a:cs typeface="Arial" pitchFamily="34" charset="0"/>
              </a:rPr>
              <a:t> unterschiedlich sein</a:t>
            </a:r>
            <a:r>
              <a:rPr lang="de-DE" dirty="0" smtClean="0">
                <a:solidFill>
                  <a:schemeClr val="tx1"/>
                </a:solidFill>
                <a:latin typeface="Arial" pitchFamily="34" charset="0"/>
                <a:cs typeface="Arial" pitchFamily="34" charset="0"/>
              </a:rPr>
              <a:t>.</a:t>
            </a:r>
            <a:r>
              <a:rPr lang="de-DE" baseline="0" dirty="0" smtClean="0">
                <a:solidFill>
                  <a:schemeClr val="tx1"/>
                </a:solidFill>
                <a:latin typeface="Arial" pitchFamily="34" charset="0"/>
                <a:cs typeface="Arial" pitchFamily="34" charset="0"/>
              </a:rPr>
              <a:t> </a:t>
            </a:r>
            <a:r>
              <a:rPr lang="de-DE" sz="1200" b="0" dirty="0" smtClean="0">
                <a:solidFill>
                  <a:schemeClr val="tx1"/>
                </a:solidFill>
                <a:latin typeface="Arial" pitchFamily="34" charset="0"/>
                <a:cs typeface="Arial" pitchFamily="34" charset="0"/>
              </a:rPr>
              <a:t>Schlafforscher haben herausgefunden,</a:t>
            </a:r>
            <a:r>
              <a:rPr lang="de-DE" sz="1200" b="0" baseline="0" dirty="0" smtClean="0">
                <a:solidFill>
                  <a:schemeClr val="tx1"/>
                </a:solidFill>
                <a:latin typeface="Arial" pitchFamily="34" charset="0"/>
                <a:cs typeface="Arial" pitchFamily="34" charset="0"/>
              </a:rPr>
              <a:t> dass d</a:t>
            </a:r>
            <a:r>
              <a:rPr lang="de-DE" sz="1200" b="0" dirty="0" smtClean="0">
                <a:solidFill>
                  <a:schemeClr val="tx1"/>
                </a:solidFill>
                <a:latin typeface="Arial" pitchFamily="34" charset="0"/>
                <a:cs typeface="Arial" pitchFamily="34" charset="0"/>
              </a:rPr>
              <a:t>auerhafte Schlafzeiten mit unter sechs Stunden und mehr als neun Stunden prognostisch ungünstig sind</a:t>
            </a:r>
            <a:r>
              <a:rPr lang="de-DE" sz="1200" b="0" baseline="0" dirty="0" smtClean="0">
                <a:solidFill>
                  <a:schemeClr val="tx1"/>
                </a:solidFill>
                <a:latin typeface="Arial" pitchFamily="34" charset="0"/>
                <a:cs typeface="Arial" pitchFamily="34" charset="0"/>
              </a:rPr>
              <a:t> und dass </a:t>
            </a:r>
            <a:r>
              <a:rPr lang="de-DE" baseline="0" dirty="0" smtClean="0">
                <a:solidFill>
                  <a:schemeClr val="tx1"/>
                </a:solidFill>
                <a:latin typeface="Arial" pitchFamily="34" charset="0"/>
                <a:cs typeface="Arial" pitchFamily="34" charset="0"/>
              </a:rPr>
              <a:t>durchschnittlich sieben Stunden Schlaf (entspricht der </a:t>
            </a:r>
            <a:r>
              <a:rPr lang="de-DE" dirty="0" smtClean="0">
                <a:solidFill>
                  <a:schemeClr val="tx1"/>
                </a:solidFill>
                <a:latin typeface="Arial" pitchFamily="34" charset="0"/>
                <a:cs typeface="Arial" pitchFamily="34" charset="0"/>
              </a:rPr>
              <a:t>durchschnittlichen genetischen Schlafmenge)</a:t>
            </a:r>
            <a:r>
              <a:rPr lang="de-DE" baseline="0" dirty="0" smtClean="0">
                <a:solidFill>
                  <a:schemeClr val="tx1"/>
                </a:solidFill>
                <a:latin typeface="Arial" pitchFamily="34" charset="0"/>
                <a:cs typeface="Arial" pitchFamily="34" charset="0"/>
              </a:rPr>
              <a:t> wichtig sind. </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9</a:t>
            </a:fld>
            <a:endParaRPr lang="de-DE"/>
          </a:p>
        </p:txBody>
      </p:sp>
    </p:spTree>
    <p:extLst>
      <p:ext uri="{BB962C8B-B14F-4D97-AF65-F5344CB8AC3E}">
        <p14:creationId xmlns:p14="http://schemas.microsoft.com/office/powerpoint/2010/main" val="3994641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Genetische Aspekte:</a:t>
            </a:r>
            <a:r>
              <a:rPr lang="de-DE" baseline="0" dirty="0" smtClean="0">
                <a:solidFill>
                  <a:schemeClr val="tx1"/>
                </a:solidFill>
                <a:latin typeface="Arial" pitchFamily="34" charset="0"/>
                <a:cs typeface="Arial" pitchFamily="34" charset="0"/>
              </a:rPr>
              <a:t> </a:t>
            </a:r>
            <a:r>
              <a:rPr lang="de-DE" sz="1200" kern="1200" dirty="0" err="1" smtClean="0">
                <a:solidFill>
                  <a:schemeClr val="tx1"/>
                </a:solidFill>
                <a:effectLst/>
                <a:latin typeface="Arial" pitchFamily="34" charset="0"/>
                <a:ea typeface="+mn-ea"/>
                <a:cs typeface="Arial" pitchFamily="34" charset="0"/>
              </a:rPr>
              <a:t>Chronotyp</a:t>
            </a:r>
            <a:r>
              <a:rPr lang="de-DE" sz="1200" kern="1200" dirty="0" smtClean="0">
                <a:solidFill>
                  <a:schemeClr val="tx1"/>
                </a:solidFill>
                <a:effectLst/>
                <a:latin typeface="Arial" pitchFamily="34" charset="0"/>
                <a:ea typeface="+mn-ea"/>
                <a:cs typeface="Arial" pitchFamily="34" charset="0"/>
              </a:rPr>
              <a:t> </a:t>
            </a:r>
            <a:r>
              <a:rPr lang="de-DE" baseline="0" dirty="0" smtClean="0">
                <a:solidFill>
                  <a:schemeClr val="tx1"/>
                </a:solidFill>
                <a:latin typeface="Arial" pitchFamily="34" charset="0"/>
                <a:cs typeface="Arial" pitchFamily="34" charset="0"/>
              </a:rPr>
              <a:t>(siehe hierzu Kapitel zu Ursachen und Maßnahmen)</a:t>
            </a:r>
            <a:endParaRPr lang="de-DE" sz="1200" kern="120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kern="1200" baseline="0" dirty="0" smtClean="0">
                <a:solidFill>
                  <a:schemeClr val="tx1"/>
                </a:solidFill>
                <a:effectLst/>
                <a:latin typeface="Arial" pitchFamily="34" charset="0"/>
                <a:ea typeface="+mn-ea"/>
                <a:cs typeface="Arial" pitchFamily="34" charset="0"/>
              </a:rPr>
              <a:t>    - </a:t>
            </a:r>
            <a:r>
              <a:rPr lang="de-DE" sz="1200" b="0" kern="1200" dirty="0" smtClean="0">
                <a:solidFill>
                  <a:schemeClr val="tx1"/>
                </a:solidFill>
                <a:effectLst/>
                <a:latin typeface="Arial" pitchFamily="34" charset="0"/>
                <a:ea typeface="+mn-ea"/>
                <a:cs typeface="Arial" pitchFamily="34" charset="0"/>
              </a:rPr>
              <a:t>Schlaftyp Lerche</a:t>
            </a:r>
            <a:r>
              <a:rPr lang="de-DE" sz="1200" b="0" kern="1200" baseline="0" dirty="0" smtClean="0">
                <a:solidFill>
                  <a:schemeClr val="tx1"/>
                </a:solidFill>
                <a:effectLst/>
                <a:latin typeface="Arial" pitchFamily="34" charset="0"/>
                <a:ea typeface="+mn-ea"/>
                <a:cs typeface="Arial" pitchFamily="34" charset="0"/>
              </a:rPr>
              <a:t> </a:t>
            </a:r>
            <a:r>
              <a:rPr lang="de-DE" sz="1200" kern="1200" baseline="0" dirty="0" smtClean="0">
                <a:solidFill>
                  <a:schemeClr val="tx1"/>
                </a:solidFill>
                <a:effectLst/>
                <a:latin typeface="Arial" pitchFamily="34" charset="0"/>
                <a:ea typeface="+mn-ea"/>
                <a:cs typeface="Arial" pitchFamily="34" charset="0"/>
              </a:rPr>
              <a:t>(Leistungshoch am Vormittag, Leistungstief am Nachmittag / Abend),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kern="1200" baseline="0" dirty="0" smtClean="0">
                <a:solidFill>
                  <a:schemeClr val="tx1"/>
                </a:solidFill>
                <a:effectLst/>
                <a:latin typeface="Arial" pitchFamily="34" charset="0"/>
                <a:ea typeface="+mn-ea"/>
                <a:cs typeface="Arial" pitchFamily="34" charset="0"/>
              </a:rPr>
              <a:t>    - </a:t>
            </a:r>
            <a:r>
              <a:rPr lang="de-DE" sz="1200" b="0" kern="1200" baseline="0" dirty="0" smtClean="0">
                <a:solidFill>
                  <a:schemeClr val="tx1"/>
                </a:solidFill>
                <a:effectLst/>
                <a:latin typeface="Arial" pitchFamily="34" charset="0"/>
                <a:ea typeface="+mn-ea"/>
                <a:cs typeface="Arial" pitchFamily="34" charset="0"/>
              </a:rPr>
              <a:t>Schlaftyp Eule </a:t>
            </a:r>
            <a:r>
              <a:rPr lang="de-DE" sz="1200" kern="1200" baseline="0" dirty="0" smtClean="0">
                <a:solidFill>
                  <a:schemeClr val="tx1"/>
                </a:solidFill>
                <a:effectLst/>
                <a:latin typeface="Arial" pitchFamily="34" charset="0"/>
                <a:ea typeface="+mn-ea"/>
                <a:cs typeface="Arial" pitchFamily="34" charset="0"/>
              </a:rPr>
              <a:t>(Leistungshoch am Nachmittag, Leistungstief am Morgen) oder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kern="1200" baseline="0" dirty="0" smtClean="0">
                <a:solidFill>
                  <a:schemeClr val="tx1"/>
                </a:solidFill>
                <a:effectLst/>
                <a:latin typeface="Arial" pitchFamily="34" charset="0"/>
                <a:ea typeface="+mn-ea"/>
                <a:cs typeface="Arial" pitchFamily="34" charset="0"/>
              </a:rPr>
              <a:t>    - Normaltyp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kern="1200" baseline="0" dirty="0" smtClean="0">
                <a:solidFill>
                  <a:schemeClr val="tx1"/>
                </a:solidFill>
                <a:effectLst/>
                <a:latin typeface="Arial" pitchFamily="34" charset="0"/>
                <a:ea typeface="+mn-ea"/>
                <a:cs typeface="Arial" pitchFamily="34" charset="0"/>
              </a:rPr>
              <a:t> </a:t>
            </a:r>
            <a:endParaRPr lang="de-DE" baseline="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Umgebungsbedingte Faktoren: Lärm, Licht, Temperatur</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baseline="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Kulturelle Aspekte: bspw. Siesta, „Bräuche“ wie „</a:t>
            </a:r>
            <a:r>
              <a:rPr lang="de-DE" dirty="0" err="1" smtClean="0">
                <a:solidFill>
                  <a:schemeClr val="tx1"/>
                </a:solidFill>
                <a:latin typeface="Arial" pitchFamily="34" charset="0"/>
                <a:cs typeface="Arial" pitchFamily="34" charset="0"/>
              </a:rPr>
              <a:t>Morgenstund</a:t>
            </a:r>
            <a:r>
              <a:rPr lang="de-DE" baseline="0" dirty="0" smtClean="0">
                <a:solidFill>
                  <a:schemeClr val="tx1"/>
                </a:solidFill>
                <a:latin typeface="Arial" pitchFamily="34" charset="0"/>
                <a:cs typeface="Arial" pitchFamily="34" charset="0"/>
              </a:rPr>
              <a:t> hat Gold im Mund“, „Der frühe Vogel fängt den Wurm“</a:t>
            </a: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Situative Faktoren: Stress,</a:t>
            </a:r>
            <a:r>
              <a:rPr lang="de-DE" baseline="0" dirty="0" smtClean="0">
                <a:solidFill>
                  <a:schemeClr val="tx1"/>
                </a:solidFill>
                <a:latin typeface="Arial" pitchFamily="34" charset="0"/>
                <a:cs typeface="Arial" pitchFamily="34" charset="0"/>
              </a:rPr>
              <a:t> Sorgen</a:t>
            </a: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aseline="0" dirty="0" smtClean="0">
                <a:solidFill>
                  <a:schemeClr val="tx1"/>
                </a:solidFill>
                <a:latin typeface="Arial" pitchFamily="34" charset="0"/>
                <a:cs typeface="Arial" pitchFamily="34" charset="0"/>
              </a:rPr>
              <a:t>Alter: bspw. Neugeborene schlafen 14 bis 18 Stunden am Tag, Jugendliche benötigen 9 bis 11 Stunden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Geschlecht:</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Männer schlafen im Durchschnitt 30</a:t>
            </a:r>
            <a:r>
              <a:rPr lang="de-DE" baseline="0" dirty="0" smtClean="0">
                <a:solidFill>
                  <a:schemeClr val="tx1"/>
                </a:solidFill>
                <a:latin typeface="Arial" pitchFamily="34" charset="0"/>
                <a:cs typeface="Arial" pitchFamily="34" charset="0"/>
              </a:rPr>
              <a:t> Minuten weniger als Frauen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baseline="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aseline="0" dirty="0" smtClean="0">
                <a:solidFill>
                  <a:schemeClr val="tx1"/>
                </a:solidFill>
                <a:latin typeface="Arial" pitchFamily="34" charset="0"/>
                <a:cs typeface="Arial" pitchFamily="34" charset="0"/>
              </a:rPr>
              <a:t>Arbeitszeit: </a:t>
            </a:r>
            <a:r>
              <a:rPr lang="de-DE" dirty="0" smtClean="0">
                <a:solidFill>
                  <a:schemeClr val="tx1"/>
                </a:solidFill>
                <a:latin typeface="Arial" pitchFamily="34" charset="0"/>
                <a:cs typeface="Arial" pitchFamily="34" charset="0"/>
              </a:rPr>
              <a:t>Schichtarbeit</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10</a:t>
            </a:fld>
            <a:endParaRPr lang="de-DE"/>
          </a:p>
        </p:txBody>
      </p:sp>
    </p:spTree>
    <p:extLst>
      <p:ext uri="{BB962C8B-B14F-4D97-AF65-F5344CB8AC3E}">
        <p14:creationId xmlns:p14="http://schemas.microsoft.com/office/powerpoint/2010/main" val="3662282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Rechteck 6"/>
          <p:cNvSpPr>
            <a:spLocks/>
          </p:cNvSpPr>
          <p:nvPr userDrawn="1"/>
        </p:nvSpPr>
        <p:spPr>
          <a:xfrm>
            <a:off x="161539" y="1827213"/>
            <a:ext cx="8821594" cy="363575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lumMod val="85000"/>
                </a:schemeClr>
              </a:solidFill>
            </a:endParaRPr>
          </a:p>
        </p:txBody>
      </p:sp>
      <p:sp>
        <p:nvSpPr>
          <p:cNvPr id="26" name="Bildplatzhalter 24"/>
          <p:cNvSpPr>
            <a:spLocks noGrp="1"/>
          </p:cNvSpPr>
          <p:nvPr>
            <p:ph type="pic" sz="quarter" idx="10"/>
          </p:nvPr>
        </p:nvSpPr>
        <p:spPr>
          <a:xfrm>
            <a:off x="160338" y="160867"/>
            <a:ext cx="8823325" cy="1558346"/>
          </a:xfrm>
          <a:prstGeom prst="rect">
            <a:avLst/>
          </a:prstGeom>
          <a:blipFill dpi="0" rotWithShape="1">
            <a:blip r:embed="rId2" cstate="print"/>
            <a:srcRect/>
            <a:stretch>
              <a:fillRect l="4" t="-8146" r="-4" b="-100427"/>
            </a:stretch>
          </a:blipFill>
        </p:spPr>
        <p:txBody>
          <a:bodyPr bIns="540000" anchor="ctr"/>
          <a:lstStyle>
            <a:lvl1pPr algn="ctr">
              <a:defRPr/>
            </a:lvl1pPr>
          </a:lstStyle>
          <a:p>
            <a:r>
              <a:rPr lang="de-DE" smtClean="0"/>
              <a:t>Bild durch Klicken auf Symbol hinzufügen</a:t>
            </a:r>
            <a:endParaRPr lang="de-DE" dirty="0"/>
          </a:p>
        </p:txBody>
      </p:sp>
      <p:sp>
        <p:nvSpPr>
          <p:cNvPr id="29" name="Textplatzhalter 28"/>
          <p:cNvSpPr>
            <a:spLocks noGrp="1"/>
          </p:cNvSpPr>
          <p:nvPr>
            <p:ph type="body" sz="quarter" idx="11" hasCustomPrompt="1"/>
          </p:nvPr>
        </p:nvSpPr>
        <p:spPr>
          <a:xfrm>
            <a:off x="4748213" y="5888103"/>
            <a:ext cx="4332287" cy="162000"/>
          </a:xfrm>
          <a:prstGeom prst="rect">
            <a:avLst/>
          </a:prstGeom>
        </p:spPr>
        <p:txBody>
          <a:bodyPr>
            <a:noAutofit/>
          </a:bodyPr>
          <a:lstStyle>
            <a:lvl1pPr algn="r">
              <a:defRPr sz="900">
                <a:solidFill>
                  <a:schemeClr val="tx2"/>
                </a:solidFill>
              </a:defRPr>
            </a:lvl1pPr>
            <a:lvl2pPr algn="r">
              <a:defRPr sz="900">
                <a:solidFill>
                  <a:schemeClr val="bg2"/>
                </a:solidFill>
              </a:defRPr>
            </a:lvl2pPr>
            <a:lvl3pPr algn="r">
              <a:defRPr sz="900">
                <a:solidFill>
                  <a:schemeClr val="bg2"/>
                </a:solidFill>
              </a:defRPr>
            </a:lvl3pPr>
            <a:lvl4pPr algn="r">
              <a:defRPr sz="900">
                <a:solidFill>
                  <a:schemeClr val="bg2"/>
                </a:solidFill>
              </a:defRPr>
            </a:lvl4pPr>
            <a:lvl5pPr algn="r">
              <a:defRPr sz="900">
                <a:solidFill>
                  <a:schemeClr val="bg2"/>
                </a:solidFill>
              </a:defRPr>
            </a:lvl5pPr>
          </a:lstStyle>
          <a:p>
            <a:pPr algn="r">
              <a:defRPr/>
            </a:pPr>
            <a:r>
              <a:rPr lang="de-DE" b="1" dirty="0">
                <a:solidFill>
                  <a:schemeClr val="bg2"/>
                </a:solidFill>
              </a:rPr>
              <a:t>Max Mustermann</a:t>
            </a:r>
          </a:p>
        </p:txBody>
      </p:sp>
      <p:sp>
        <p:nvSpPr>
          <p:cNvPr id="32" name="Textplatzhalter 28"/>
          <p:cNvSpPr>
            <a:spLocks noGrp="1"/>
          </p:cNvSpPr>
          <p:nvPr>
            <p:ph type="body" sz="quarter" idx="12" hasCustomPrompt="1"/>
          </p:nvPr>
        </p:nvSpPr>
        <p:spPr>
          <a:xfrm>
            <a:off x="4748213" y="6080922"/>
            <a:ext cx="4332287" cy="162000"/>
          </a:xfrm>
          <a:prstGeom prst="rect">
            <a:avLst/>
          </a:prstGeom>
        </p:spPr>
        <p:txBody>
          <a:bodyPr>
            <a:noAutofit/>
          </a:bodyPr>
          <a:lstStyle>
            <a:lvl1pPr algn="r">
              <a:defRPr sz="900">
                <a:solidFill>
                  <a:schemeClr val="tx2"/>
                </a:solidFill>
              </a:defRPr>
            </a:lvl1pPr>
            <a:lvl2pPr algn="r">
              <a:defRPr sz="900">
                <a:solidFill>
                  <a:schemeClr val="bg2"/>
                </a:solidFill>
              </a:defRPr>
            </a:lvl2pPr>
            <a:lvl3pPr algn="r">
              <a:defRPr sz="900">
                <a:solidFill>
                  <a:schemeClr val="bg2"/>
                </a:solidFill>
              </a:defRPr>
            </a:lvl3pPr>
            <a:lvl4pPr algn="r">
              <a:defRPr sz="900">
                <a:solidFill>
                  <a:schemeClr val="bg2"/>
                </a:solidFill>
              </a:defRPr>
            </a:lvl4pPr>
            <a:lvl5pPr algn="r">
              <a:defRPr sz="900">
                <a:solidFill>
                  <a:schemeClr val="bg2"/>
                </a:solidFill>
              </a:defRPr>
            </a:lvl5pPr>
          </a:lstStyle>
          <a:p>
            <a:pPr algn="r">
              <a:defRPr/>
            </a:pPr>
            <a:r>
              <a:rPr lang="de-DE" b="1" dirty="0">
                <a:solidFill>
                  <a:schemeClr val="bg2"/>
                </a:solidFill>
              </a:rPr>
              <a:t>Abteilung oder Position</a:t>
            </a:r>
          </a:p>
        </p:txBody>
      </p:sp>
      <p:sp>
        <p:nvSpPr>
          <p:cNvPr id="33" name="Textplatzhalter 28"/>
          <p:cNvSpPr>
            <a:spLocks noGrp="1"/>
          </p:cNvSpPr>
          <p:nvPr>
            <p:ph type="body" sz="quarter" idx="13" hasCustomPrompt="1"/>
          </p:nvPr>
        </p:nvSpPr>
        <p:spPr>
          <a:xfrm>
            <a:off x="4811713" y="6295511"/>
            <a:ext cx="4332287" cy="162000"/>
          </a:xfrm>
          <a:prstGeom prst="rect">
            <a:avLst/>
          </a:prstGeom>
        </p:spPr>
        <p:txBody>
          <a:bodyPr>
            <a:noAutofit/>
          </a:bodyPr>
          <a:lstStyle>
            <a:lvl1pPr algn="r">
              <a:defRPr sz="900">
                <a:solidFill>
                  <a:schemeClr val="tx2"/>
                </a:solidFill>
              </a:defRPr>
            </a:lvl1pPr>
            <a:lvl2pPr algn="r">
              <a:defRPr sz="900">
                <a:solidFill>
                  <a:schemeClr val="bg2"/>
                </a:solidFill>
              </a:defRPr>
            </a:lvl2pPr>
            <a:lvl3pPr algn="r">
              <a:defRPr sz="900">
                <a:solidFill>
                  <a:schemeClr val="bg2"/>
                </a:solidFill>
              </a:defRPr>
            </a:lvl3pPr>
            <a:lvl4pPr algn="r">
              <a:defRPr sz="900">
                <a:solidFill>
                  <a:schemeClr val="bg2"/>
                </a:solidFill>
              </a:defRPr>
            </a:lvl4pPr>
            <a:lvl5pPr algn="r">
              <a:defRPr sz="900">
                <a:solidFill>
                  <a:schemeClr val="bg2"/>
                </a:solidFill>
              </a:defRPr>
            </a:lvl5pPr>
          </a:lstStyle>
          <a:p>
            <a:pPr algn="r">
              <a:defRPr/>
            </a:pPr>
            <a:r>
              <a:rPr lang="de-DE" b="1" dirty="0">
                <a:solidFill>
                  <a:schemeClr val="bg2"/>
                </a:solidFill>
              </a:rPr>
              <a:t>Titel der Präsentation</a:t>
            </a:r>
          </a:p>
        </p:txBody>
      </p:sp>
      <p:sp>
        <p:nvSpPr>
          <p:cNvPr id="34" name="Rechteck 33"/>
          <p:cNvSpPr/>
          <p:nvPr userDrawn="1"/>
        </p:nvSpPr>
        <p:spPr>
          <a:xfrm>
            <a:off x="4652963" y="6578600"/>
            <a:ext cx="4330169" cy="162000"/>
          </a:xfrm>
          <a:prstGeom prst="rect">
            <a:avLst/>
          </a:prstGeom>
        </p:spPr>
        <p:txBody>
          <a:bodyPr vert="horz" lIns="0" tIns="0" rIns="0" bIns="0" rtlCol="0">
            <a:noAutofit/>
          </a:bodyPr>
          <a:lstStyle/>
          <a:p>
            <a:pPr lvl="0" indent="0" algn="r" defTabSz="914400">
              <a:lnSpc>
                <a:spcPct val="100000"/>
              </a:lnSpc>
              <a:spcBef>
                <a:spcPts val="0"/>
              </a:spcBef>
              <a:spcAft>
                <a:spcPts val="800"/>
              </a:spcAft>
              <a:buFontTx/>
              <a:buNone/>
            </a:pPr>
            <a:r>
              <a:rPr lang="de-DE" sz="900" b="1" dirty="0">
                <a:solidFill>
                  <a:schemeClr val="tx2"/>
                </a:solidFill>
              </a:rPr>
              <a:t>© Deutscher Verkehrssicherheitsrat</a:t>
            </a:r>
          </a:p>
        </p:txBody>
      </p:sp>
      <p:sp>
        <p:nvSpPr>
          <p:cNvPr id="10" name="Rechteck 9"/>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2" descr="H:\Breuer\Bereich VA und Initiativen\Projekte\CD\Logos\VISIONZERO_logo\jpg\300dpi\VISIONZERO_logo_4c_300.jpg"/>
          <p:cNvPicPr>
            <a:picLocks noChangeAspect="1" noChangeArrowheads="1"/>
          </p:cNvPicPr>
          <p:nvPr userDrawn="1"/>
        </p:nvPicPr>
        <p:blipFill>
          <a:blip r:embed="rId3" cstate="print"/>
          <a:srcRect/>
          <a:stretch>
            <a:fillRect/>
          </a:stretch>
        </p:blipFill>
        <p:spPr bwMode="auto">
          <a:xfrm>
            <a:off x="7591725" y="4734819"/>
            <a:ext cx="1396859" cy="324000"/>
          </a:xfrm>
          <a:prstGeom prst="rect">
            <a:avLst/>
          </a:prstGeom>
          <a:noFill/>
        </p:spPr>
      </p:pic>
      <p:sp>
        <p:nvSpPr>
          <p:cNvPr id="12" name="Title 1"/>
          <p:cNvSpPr>
            <a:spLocks noGrp="1"/>
          </p:cNvSpPr>
          <p:nvPr>
            <p:ph type="ctrTitle" hasCustomPrompt="1"/>
          </p:nvPr>
        </p:nvSpPr>
        <p:spPr>
          <a:xfrm>
            <a:off x="3429000" y="3750375"/>
            <a:ext cx="5392594" cy="2210287"/>
          </a:xfrm>
          <a:noFill/>
        </p:spPr>
        <p:txBody>
          <a:bodyPr anchor="t"/>
          <a:lstStyle>
            <a:lvl1pPr algn="l">
              <a:defRPr sz="3200">
                <a:solidFill>
                  <a:srgbClr val="CD0920"/>
                </a:solidFill>
              </a:defRPr>
            </a:lvl1pPr>
          </a:lstStyle>
          <a:p>
            <a:r>
              <a:rPr lang="de-DE" dirty="0" smtClean="0"/>
              <a:t>Lass die Müdigkeit </a:t>
            </a:r>
            <a:br>
              <a:rPr lang="de-DE" dirty="0" smtClean="0"/>
            </a:br>
            <a:r>
              <a:rPr lang="de-DE" dirty="0" smtClean="0"/>
              <a:t>nicht ans Steuer.</a:t>
            </a:r>
            <a:endParaRPr lang="en-US" dirty="0"/>
          </a:p>
        </p:txBody>
      </p:sp>
      <p:sp>
        <p:nvSpPr>
          <p:cNvPr id="13" name="Subtitle 2"/>
          <p:cNvSpPr>
            <a:spLocks noGrp="1"/>
          </p:cNvSpPr>
          <p:nvPr>
            <p:ph type="subTitle" idx="1" hasCustomPrompt="1"/>
          </p:nvPr>
        </p:nvSpPr>
        <p:spPr>
          <a:xfrm>
            <a:off x="3443111" y="2659779"/>
            <a:ext cx="5378484" cy="581803"/>
          </a:xfrm>
          <a:prstGeom prst="rect">
            <a:avLst/>
          </a:prstGeom>
        </p:spPr>
        <p:txBody>
          <a:bodyPr anchor="t">
            <a:normAutofit/>
          </a:bodyPr>
          <a:lstStyle>
            <a:lvl1pPr marL="0" indent="0" algn="l">
              <a:buNone/>
              <a:defRPr sz="18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Pausen retten Leben.</a:t>
            </a:r>
            <a:endParaRPr lang="en-US" dirty="0"/>
          </a:p>
        </p:txBody>
      </p:sp>
    </p:spTree>
    <p:extLst>
      <p:ext uri="{BB962C8B-B14F-4D97-AF65-F5344CB8AC3E}">
        <p14:creationId xmlns:p14="http://schemas.microsoft.com/office/powerpoint/2010/main" val="710738160"/>
      </p:ext>
    </p:extLst>
  </p:cSld>
  <p:clrMapOvr>
    <a:masterClrMapping/>
  </p:clrMapOvr>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160338" y="1628775"/>
            <a:ext cx="8824912" cy="3833813"/>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2194630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161999" y="162000"/>
            <a:ext cx="8821133" cy="5300588"/>
          </a:xfrm>
          <a:prstGeom prst="rect">
            <a:avLst/>
          </a:prstGeom>
          <a:solidFill>
            <a:schemeClr val="bg1">
              <a:lumMod val="95000"/>
            </a:schemeClr>
          </a:solidFill>
        </p:spPr>
        <p:txBody>
          <a:bodyPr bIns="540000" anchor="ctr"/>
          <a:lstStyle>
            <a:lvl1pPr algn="ctr">
              <a:defRPr/>
            </a:lvl1pPr>
          </a:lstStyle>
          <a:p>
            <a:r>
              <a:rPr lang="de-DE" smtClean="0"/>
              <a:t>Bild durch Klicken auf Symbol hinzufügen</a:t>
            </a:r>
            <a:endParaRPr lang="de-DE"/>
          </a:p>
        </p:txBody>
      </p:sp>
      <p:sp>
        <p:nvSpPr>
          <p:cNvPr id="3" name="Text Placeholder 2"/>
          <p:cNvSpPr>
            <a:spLocks noGrp="1"/>
          </p:cNvSpPr>
          <p:nvPr>
            <p:ph type="body" idx="1"/>
          </p:nvPr>
        </p:nvSpPr>
        <p:spPr>
          <a:xfrm>
            <a:off x="324000" y="324000"/>
            <a:ext cx="8496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Textmasterformate durch Klicken bearbeiten</a:t>
            </a:r>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1925369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anzseitiges Bild">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0" y="0"/>
            <a:ext cx="9143999" cy="6858000"/>
          </a:xfrm>
          <a:prstGeom prst="rect">
            <a:avLst/>
          </a:prstGeom>
          <a:solidFill>
            <a:schemeClr val="bg1">
              <a:lumMod val="95000"/>
            </a:schemeClr>
          </a:solidFill>
        </p:spPr>
        <p:txBody>
          <a:bodyPr bIns="540000" anchor="ctr"/>
          <a:lstStyle>
            <a:lvl1pPr algn="ctr">
              <a:defRPr/>
            </a:lvl1pPr>
          </a:lstStyle>
          <a:p>
            <a:r>
              <a:rPr lang="de-DE" smtClean="0"/>
              <a:t>Bild durch Klicken auf Symbol hinzufügen</a:t>
            </a:r>
            <a:endParaRPr lang="de-DE"/>
          </a:p>
        </p:txBody>
      </p:sp>
      <p:sp>
        <p:nvSpPr>
          <p:cNvPr id="3" name="Text Placeholder 2"/>
          <p:cNvSpPr>
            <a:spLocks noGrp="1"/>
          </p:cNvSpPr>
          <p:nvPr>
            <p:ph type="body" idx="1"/>
          </p:nvPr>
        </p:nvSpPr>
        <p:spPr>
          <a:xfrm>
            <a:off x="324000" y="324000"/>
            <a:ext cx="8496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Textmasterformate durch Klicken bearbeiten</a:t>
            </a:r>
          </a:p>
        </p:txBody>
      </p:sp>
    </p:spTree>
    <p:extLst>
      <p:ext uri="{BB962C8B-B14F-4D97-AF65-F5344CB8AC3E}">
        <p14:creationId xmlns:p14="http://schemas.microsoft.com/office/powerpoint/2010/main" val="501270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e-DE" dirty="0"/>
              <a:t>Agenda</a:t>
            </a:r>
            <a:endParaRPr lang="en-US" dirty="0"/>
          </a:p>
        </p:txBody>
      </p:sp>
      <p:sp>
        <p:nvSpPr>
          <p:cNvPr id="8" name="Foliennummernplatzhalter 7"/>
          <p:cNvSpPr>
            <a:spLocks noGrp="1"/>
          </p:cNvSpPr>
          <p:nvPr>
            <p:ph type="sldNum" sz="quarter" idx="12"/>
          </p:nvPr>
        </p:nvSpPr>
        <p:spPr/>
        <p:txBody>
          <a:bodyPr/>
          <a:lstStyle/>
          <a:p>
            <a:fld id="{C14075F3-F5BF-419D-BE50-EBF9B68250F3}" type="slidenum">
              <a:rPr lang="de-DE" smtClean="0"/>
              <a:pPr/>
              <a:t>‹Nr.›</a:t>
            </a:fld>
            <a:endParaRPr lang="de-DE" dirty="0"/>
          </a:p>
        </p:txBody>
      </p:sp>
      <p:sp>
        <p:nvSpPr>
          <p:cNvPr id="10" name="Textplatzhalter 9"/>
          <p:cNvSpPr>
            <a:spLocks noGrp="1"/>
          </p:cNvSpPr>
          <p:nvPr>
            <p:ph type="body" sz="quarter" idx="13" hasCustomPrompt="1"/>
          </p:nvPr>
        </p:nvSpPr>
        <p:spPr>
          <a:xfrm>
            <a:off x="160338" y="1628775"/>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1</a:t>
            </a:r>
          </a:p>
        </p:txBody>
      </p:sp>
      <p:sp>
        <p:nvSpPr>
          <p:cNvPr id="11" name="Textplatzhalter 9"/>
          <p:cNvSpPr>
            <a:spLocks noGrp="1"/>
          </p:cNvSpPr>
          <p:nvPr>
            <p:ph type="body" sz="quarter" idx="14" hasCustomPrompt="1"/>
          </p:nvPr>
        </p:nvSpPr>
        <p:spPr>
          <a:xfrm>
            <a:off x="646338" y="1628775"/>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Relevanz des Schlafes</a:t>
            </a:r>
            <a:endParaRPr lang="de-DE" dirty="0"/>
          </a:p>
        </p:txBody>
      </p:sp>
      <p:sp>
        <p:nvSpPr>
          <p:cNvPr id="12" name="Textplatzhalter 9"/>
          <p:cNvSpPr>
            <a:spLocks noGrp="1"/>
          </p:cNvSpPr>
          <p:nvPr>
            <p:ph type="body" sz="quarter" idx="15" hasCustomPrompt="1"/>
          </p:nvPr>
        </p:nvSpPr>
        <p:spPr>
          <a:xfrm>
            <a:off x="160338" y="2274321"/>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2</a:t>
            </a:r>
          </a:p>
        </p:txBody>
      </p:sp>
      <p:sp>
        <p:nvSpPr>
          <p:cNvPr id="13" name="Textplatzhalter 9"/>
          <p:cNvSpPr>
            <a:spLocks noGrp="1"/>
          </p:cNvSpPr>
          <p:nvPr>
            <p:ph type="body" sz="quarter" idx="16" hasCustomPrompt="1"/>
          </p:nvPr>
        </p:nvSpPr>
        <p:spPr>
          <a:xfrm>
            <a:off x="646338" y="2274321"/>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Verbreitung von Müdigkeit am Steuer</a:t>
            </a:r>
            <a:endParaRPr lang="de-DE" dirty="0"/>
          </a:p>
        </p:txBody>
      </p:sp>
      <p:sp>
        <p:nvSpPr>
          <p:cNvPr id="14" name="Textplatzhalter 9"/>
          <p:cNvSpPr>
            <a:spLocks noGrp="1"/>
          </p:cNvSpPr>
          <p:nvPr>
            <p:ph type="body" sz="quarter" idx="17" hasCustomPrompt="1"/>
          </p:nvPr>
        </p:nvSpPr>
        <p:spPr>
          <a:xfrm>
            <a:off x="160338" y="2919867"/>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3</a:t>
            </a:r>
          </a:p>
        </p:txBody>
      </p:sp>
      <p:sp>
        <p:nvSpPr>
          <p:cNvPr id="15" name="Textplatzhalter 9"/>
          <p:cNvSpPr>
            <a:spLocks noGrp="1"/>
          </p:cNvSpPr>
          <p:nvPr>
            <p:ph type="body" sz="quarter" idx="18" hasCustomPrompt="1"/>
          </p:nvPr>
        </p:nvSpPr>
        <p:spPr>
          <a:xfrm>
            <a:off x="646338" y="2919867"/>
            <a:ext cx="8336795" cy="486000"/>
          </a:xfrm>
          <a:prstGeom prst="rect">
            <a:avLst/>
          </a:prstGeom>
          <a:solidFill>
            <a:schemeClr val="bg1">
              <a:lumMod val="95000"/>
            </a:schemeClr>
          </a:solidFill>
        </p:spPr>
        <p:txBody>
          <a:bodyPr lIns="162000" rIns="162000" anchor="ctr"/>
          <a:lstStyle>
            <a:lvl1pPr algn="l">
              <a:defRPr baseline="0">
                <a:solidFill>
                  <a:schemeClr val="accent1"/>
                </a:solidFill>
              </a:defRPr>
            </a:lvl1pPr>
          </a:lstStyle>
          <a:p>
            <a:pPr lvl="0"/>
            <a:r>
              <a:rPr lang="de-DE" dirty="0" smtClean="0"/>
              <a:t>Gefahr von Müdigkeit am Steuer</a:t>
            </a:r>
            <a:endParaRPr lang="de-DE" dirty="0"/>
          </a:p>
        </p:txBody>
      </p:sp>
      <p:sp>
        <p:nvSpPr>
          <p:cNvPr id="16" name="Textplatzhalter 9"/>
          <p:cNvSpPr>
            <a:spLocks noGrp="1"/>
          </p:cNvSpPr>
          <p:nvPr>
            <p:ph type="body" sz="quarter" idx="19" hasCustomPrompt="1"/>
          </p:nvPr>
        </p:nvSpPr>
        <p:spPr>
          <a:xfrm>
            <a:off x="160338" y="3565413"/>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4</a:t>
            </a:r>
          </a:p>
        </p:txBody>
      </p:sp>
      <p:sp>
        <p:nvSpPr>
          <p:cNvPr id="17" name="Textplatzhalter 9"/>
          <p:cNvSpPr>
            <a:spLocks noGrp="1"/>
          </p:cNvSpPr>
          <p:nvPr>
            <p:ph type="body" sz="quarter" idx="20" hasCustomPrompt="1"/>
          </p:nvPr>
        </p:nvSpPr>
        <p:spPr>
          <a:xfrm>
            <a:off x="646338" y="3565413"/>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Ursachen von Müdigkeit</a:t>
            </a:r>
            <a:endParaRPr lang="de-DE" dirty="0"/>
          </a:p>
        </p:txBody>
      </p:sp>
      <p:sp>
        <p:nvSpPr>
          <p:cNvPr id="18" name="Textplatzhalter 9"/>
          <p:cNvSpPr>
            <a:spLocks noGrp="1"/>
          </p:cNvSpPr>
          <p:nvPr>
            <p:ph type="body" sz="quarter" idx="21" hasCustomPrompt="1"/>
          </p:nvPr>
        </p:nvSpPr>
        <p:spPr>
          <a:xfrm>
            <a:off x="160338" y="4210959"/>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5</a:t>
            </a:r>
          </a:p>
        </p:txBody>
      </p:sp>
      <p:sp>
        <p:nvSpPr>
          <p:cNvPr id="19" name="Textplatzhalter 9"/>
          <p:cNvSpPr>
            <a:spLocks noGrp="1"/>
          </p:cNvSpPr>
          <p:nvPr>
            <p:ph type="body" sz="quarter" idx="22" hasCustomPrompt="1"/>
          </p:nvPr>
        </p:nvSpPr>
        <p:spPr>
          <a:xfrm>
            <a:off x="646338" y="4210959"/>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Maßnahmen gegen Müdigkeit am Steuer</a:t>
            </a:r>
            <a:endParaRPr lang="de-DE" dirty="0"/>
          </a:p>
        </p:txBody>
      </p:sp>
      <p:sp>
        <p:nvSpPr>
          <p:cNvPr id="20" name="Textplatzhalter 9"/>
          <p:cNvSpPr>
            <a:spLocks noGrp="1"/>
          </p:cNvSpPr>
          <p:nvPr>
            <p:ph type="body" sz="quarter" idx="23" hasCustomPrompt="1"/>
          </p:nvPr>
        </p:nvSpPr>
        <p:spPr>
          <a:xfrm>
            <a:off x="160338" y="4856505"/>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6</a:t>
            </a:r>
          </a:p>
        </p:txBody>
      </p:sp>
      <p:sp>
        <p:nvSpPr>
          <p:cNvPr id="21" name="Textplatzhalter 9"/>
          <p:cNvSpPr>
            <a:spLocks noGrp="1"/>
          </p:cNvSpPr>
          <p:nvPr>
            <p:ph type="body" sz="quarter" idx="24" hasCustomPrompt="1"/>
          </p:nvPr>
        </p:nvSpPr>
        <p:spPr>
          <a:xfrm>
            <a:off x="646338" y="4856505"/>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Kampagne gegen Müdigkeit am Steuer</a:t>
            </a:r>
            <a:endParaRPr lang="de-DE" dirty="0"/>
          </a:p>
        </p:txBody>
      </p:sp>
    </p:spTree>
    <p:extLst>
      <p:ext uri="{BB962C8B-B14F-4D97-AF65-F5344CB8AC3E}">
        <p14:creationId xmlns:p14="http://schemas.microsoft.com/office/powerpoint/2010/main" val="1500284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e-DE" dirty="0"/>
              <a:t>Agenda</a:t>
            </a:r>
            <a:endParaRPr lang="en-US" dirty="0"/>
          </a:p>
        </p:txBody>
      </p:sp>
      <p:sp>
        <p:nvSpPr>
          <p:cNvPr id="8" name="Foliennummernplatzhalter 7"/>
          <p:cNvSpPr>
            <a:spLocks noGrp="1"/>
          </p:cNvSpPr>
          <p:nvPr>
            <p:ph type="sldNum" sz="quarter" idx="12"/>
          </p:nvPr>
        </p:nvSpPr>
        <p:spPr/>
        <p:txBody>
          <a:bodyPr/>
          <a:lstStyle/>
          <a:p>
            <a:fld id="{C14075F3-F5BF-419D-BE50-EBF9B68250F3}" type="slidenum">
              <a:rPr lang="de-DE" smtClean="0"/>
              <a:pPr/>
              <a:t>‹Nr.›</a:t>
            </a:fld>
            <a:endParaRPr lang="de-DE" dirty="0"/>
          </a:p>
        </p:txBody>
      </p:sp>
      <p:sp>
        <p:nvSpPr>
          <p:cNvPr id="10" name="Textplatzhalter 9"/>
          <p:cNvSpPr>
            <a:spLocks noGrp="1"/>
          </p:cNvSpPr>
          <p:nvPr>
            <p:ph type="body" sz="quarter" idx="13" hasCustomPrompt="1"/>
          </p:nvPr>
        </p:nvSpPr>
        <p:spPr>
          <a:xfrm>
            <a:off x="160338" y="1628775"/>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1" name="Textplatzhalter 9"/>
          <p:cNvSpPr>
            <a:spLocks noGrp="1"/>
          </p:cNvSpPr>
          <p:nvPr>
            <p:ph type="body" sz="quarter" idx="14" hasCustomPrompt="1"/>
          </p:nvPr>
        </p:nvSpPr>
        <p:spPr>
          <a:xfrm>
            <a:off x="563538" y="1628775"/>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 Start</a:t>
            </a:r>
          </a:p>
        </p:txBody>
      </p:sp>
      <p:sp>
        <p:nvSpPr>
          <p:cNvPr id="12" name="Textplatzhalter 9"/>
          <p:cNvSpPr>
            <a:spLocks noGrp="1"/>
          </p:cNvSpPr>
          <p:nvPr>
            <p:ph type="body" sz="quarter" idx="15" hasCustomPrompt="1"/>
          </p:nvPr>
        </p:nvSpPr>
        <p:spPr>
          <a:xfrm>
            <a:off x="160338" y="2274321"/>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3" name="Textplatzhalter 9"/>
          <p:cNvSpPr>
            <a:spLocks noGrp="1"/>
          </p:cNvSpPr>
          <p:nvPr>
            <p:ph type="body" sz="quarter" idx="16" hasCustomPrompt="1"/>
          </p:nvPr>
        </p:nvSpPr>
        <p:spPr>
          <a:xfrm>
            <a:off x="563538" y="2274321"/>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a:t>
            </a:r>
          </a:p>
        </p:txBody>
      </p:sp>
      <p:sp>
        <p:nvSpPr>
          <p:cNvPr id="14" name="Textplatzhalter 9"/>
          <p:cNvSpPr>
            <a:spLocks noGrp="1"/>
          </p:cNvSpPr>
          <p:nvPr>
            <p:ph type="body" sz="quarter" idx="17" hasCustomPrompt="1"/>
          </p:nvPr>
        </p:nvSpPr>
        <p:spPr>
          <a:xfrm>
            <a:off x="160338" y="2919867"/>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5" name="Textplatzhalter 9"/>
          <p:cNvSpPr>
            <a:spLocks noGrp="1"/>
          </p:cNvSpPr>
          <p:nvPr>
            <p:ph type="body" sz="quarter" idx="18" hasCustomPrompt="1"/>
          </p:nvPr>
        </p:nvSpPr>
        <p:spPr>
          <a:xfrm>
            <a:off x="563538" y="2919867"/>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a:t>
            </a:r>
          </a:p>
        </p:txBody>
      </p:sp>
      <p:sp>
        <p:nvSpPr>
          <p:cNvPr id="16" name="Textplatzhalter 9"/>
          <p:cNvSpPr>
            <a:spLocks noGrp="1"/>
          </p:cNvSpPr>
          <p:nvPr>
            <p:ph type="body" sz="quarter" idx="19" hasCustomPrompt="1"/>
          </p:nvPr>
        </p:nvSpPr>
        <p:spPr>
          <a:xfrm>
            <a:off x="160338" y="3565413"/>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7" name="Textplatzhalter 9"/>
          <p:cNvSpPr>
            <a:spLocks noGrp="1"/>
          </p:cNvSpPr>
          <p:nvPr>
            <p:ph type="body" sz="quarter" idx="20" hasCustomPrompt="1"/>
          </p:nvPr>
        </p:nvSpPr>
        <p:spPr>
          <a:xfrm>
            <a:off x="563538" y="3565413"/>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a:t>
            </a:r>
          </a:p>
        </p:txBody>
      </p:sp>
      <p:sp>
        <p:nvSpPr>
          <p:cNvPr id="18" name="Textplatzhalter 9"/>
          <p:cNvSpPr>
            <a:spLocks noGrp="1"/>
          </p:cNvSpPr>
          <p:nvPr>
            <p:ph type="body" sz="quarter" idx="21" hasCustomPrompt="1"/>
          </p:nvPr>
        </p:nvSpPr>
        <p:spPr>
          <a:xfrm>
            <a:off x="160338" y="4210959"/>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9" name="Textplatzhalter 9"/>
          <p:cNvSpPr>
            <a:spLocks noGrp="1"/>
          </p:cNvSpPr>
          <p:nvPr>
            <p:ph type="body" sz="quarter" idx="22" hasCustomPrompt="1"/>
          </p:nvPr>
        </p:nvSpPr>
        <p:spPr>
          <a:xfrm>
            <a:off x="563538" y="4210959"/>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a:t>
            </a:r>
          </a:p>
        </p:txBody>
      </p:sp>
      <p:sp>
        <p:nvSpPr>
          <p:cNvPr id="20" name="Textplatzhalter 9"/>
          <p:cNvSpPr>
            <a:spLocks noGrp="1"/>
          </p:cNvSpPr>
          <p:nvPr>
            <p:ph type="body" sz="quarter" idx="23" hasCustomPrompt="1"/>
          </p:nvPr>
        </p:nvSpPr>
        <p:spPr>
          <a:xfrm>
            <a:off x="160338" y="4856505"/>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1" name="Textplatzhalter 9"/>
          <p:cNvSpPr>
            <a:spLocks noGrp="1"/>
          </p:cNvSpPr>
          <p:nvPr>
            <p:ph type="body" sz="quarter" idx="24" hasCustomPrompt="1"/>
          </p:nvPr>
        </p:nvSpPr>
        <p:spPr>
          <a:xfrm>
            <a:off x="563538" y="4856505"/>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 Ende</a:t>
            </a:r>
          </a:p>
        </p:txBody>
      </p:sp>
    </p:spTree>
    <p:extLst>
      <p:ext uri="{BB962C8B-B14F-4D97-AF65-F5344CB8AC3E}">
        <p14:creationId xmlns:p14="http://schemas.microsoft.com/office/powerpoint/2010/main" val="1831375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Leer (nur Headline +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8" name="Foliennummernplatzhalter 7"/>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249649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nur Footer)">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3340655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weiße 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034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und Über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
        <p:nvSpPr>
          <p:cNvPr id="5" name="Medienplatzhalter 4"/>
          <p:cNvSpPr>
            <a:spLocks noGrp="1"/>
          </p:cNvSpPr>
          <p:nvPr>
            <p:ph type="media" sz="quarter" idx="17"/>
          </p:nvPr>
        </p:nvSpPr>
        <p:spPr>
          <a:xfrm>
            <a:off x="160337" y="1628775"/>
            <a:ext cx="8822795" cy="3836987"/>
          </a:xfrm>
          <a:prstGeom prst="rect">
            <a:avLst/>
          </a:prstGeom>
          <a:solidFill>
            <a:schemeClr val="bg1">
              <a:lumMod val="95000"/>
            </a:schemeClr>
          </a:solidFill>
        </p:spPr>
        <p:txBody>
          <a:bodyPr bIns="468000" anchor="ctr"/>
          <a:lstStyle>
            <a:lvl1pPr algn="ctr">
              <a:defRPr/>
            </a:lvl1pPr>
          </a:lstStyle>
          <a:p>
            <a:r>
              <a:rPr lang="de-DE" smtClean="0"/>
              <a:t>Mediaclip durch Klicken auf Symbol hinzufügen</a:t>
            </a:r>
            <a:endParaRPr lang="de-DE"/>
          </a:p>
        </p:txBody>
      </p:sp>
    </p:spTree>
    <p:extLst>
      <p:ext uri="{BB962C8B-B14F-4D97-AF65-F5344CB8AC3E}">
        <p14:creationId xmlns:p14="http://schemas.microsoft.com/office/powerpoint/2010/main" val="2314389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1">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324000"/>
            <a:ext cx="8496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Textmasterformate durch Klicken bearbeiten</a:t>
            </a:r>
          </a:p>
        </p:txBody>
      </p:sp>
      <p:sp>
        <p:nvSpPr>
          <p:cNvPr id="9" name="Medienplatzhalter 6"/>
          <p:cNvSpPr>
            <a:spLocks noGrp="1"/>
          </p:cNvSpPr>
          <p:nvPr>
            <p:ph type="media" sz="quarter" idx="14"/>
          </p:nvPr>
        </p:nvSpPr>
        <p:spPr>
          <a:xfrm>
            <a:off x="161926" y="161925"/>
            <a:ext cx="8821208" cy="5300663"/>
          </a:xfrm>
          <a:prstGeom prst="rect">
            <a:avLst/>
          </a:prstGeom>
          <a:solidFill>
            <a:schemeClr val="bg1">
              <a:lumMod val="95000"/>
            </a:schemeClr>
          </a:solidFill>
        </p:spPr>
        <p:txBody>
          <a:bodyPr bIns="612000" anchor="ctr"/>
          <a:lstStyle>
            <a:lvl1pPr algn="ctr">
              <a:defRPr/>
            </a:lvl1pPr>
          </a:lstStyle>
          <a:p>
            <a:r>
              <a:rPr lang="de-DE" smtClean="0"/>
              <a:t>Mediaclip durch Klicken auf Symbol hinzufügen</a:t>
            </a:r>
            <a:endParaRPr lang="de-DE"/>
          </a:p>
        </p:txBody>
      </p:sp>
      <p:sp>
        <p:nvSpPr>
          <p:cNvPr id="8" name="Foliennummernplatzhalter 7"/>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47611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a:xfrm>
            <a:off x="161539" y="1628775"/>
            <a:ext cx="8821594" cy="3834196"/>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9" name="Foliennummernplatzhalter 8"/>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1966048377"/>
      </p:ext>
    </p:extLst>
  </p:cSld>
  <p:clrMapOvr>
    <a:masterClrMapping/>
  </p:clrMapOvr>
  <p:extLst mod="1">
    <p:ext uri="{DCECCB84-F9BA-43D5-87BE-67443E8EF086}">
      <p15:sldGuideLst xmlns:p15="http://schemas.microsoft.com/office/powerpoint/2012/main" xmlns=""/>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ganze Se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97033" y="6007532"/>
            <a:ext cx="3086100" cy="144000"/>
          </a:xfrm>
          <a:prstGeom prst="rect">
            <a:avLst/>
          </a:prstGeom>
        </p:spPr>
        <p:txBody>
          <a:bodyPr/>
          <a:lstStyle/>
          <a:p>
            <a:fld id="{DCF85129-4AFF-48CF-8801-AA1A15AAD15D}" type="datetime1">
              <a:rPr lang="de-DE" smtClean="0"/>
              <a:pPr/>
              <a:t>20.11.18</a:t>
            </a:fld>
            <a:endParaRPr lang="de-DE"/>
          </a:p>
        </p:txBody>
      </p:sp>
      <p:sp>
        <p:nvSpPr>
          <p:cNvPr id="5" name="Footer Placeholder 4"/>
          <p:cNvSpPr>
            <a:spLocks noGrp="1"/>
          </p:cNvSpPr>
          <p:nvPr>
            <p:ph type="ftr" sz="quarter" idx="11"/>
          </p:nvPr>
        </p:nvSpPr>
        <p:spPr>
          <a:xfrm>
            <a:off x="5897033" y="6157629"/>
            <a:ext cx="3086100" cy="144000"/>
          </a:xfrm>
          <a:prstGeom prst="rect">
            <a:avLst/>
          </a:prstGeom>
        </p:spPr>
        <p:txBody>
          <a:bodyPr/>
          <a:lstStyle/>
          <a:p>
            <a:r>
              <a:rPr lang="de-DE"/>
              <a:t>Titel der Präsentation</a:t>
            </a:r>
          </a:p>
        </p:txBody>
      </p:sp>
      <p:sp>
        <p:nvSpPr>
          <p:cNvPr id="6" name="Slide Number Placeholder 5"/>
          <p:cNvSpPr>
            <a:spLocks noGrp="1"/>
          </p:cNvSpPr>
          <p:nvPr>
            <p:ph type="sldNum" sz="quarter" idx="12"/>
          </p:nvPr>
        </p:nvSpPr>
        <p:spPr/>
        <p:txBody>
          <a:bodyPr/>
          <a:lstStyle/>
          <a:p>
            <a:fld id="{C14075F3-F5BF-419D-BE50-EBF9B68250F3}" type="slidenum">
              <a:rPr lang="de-DE" smtClean="0"/>
              <a:pPr/>
              <a:t>‹Nr.›</a:t>
            </a:fld>
            <a:endParaRPr lang="de-DE"/>
          </a:p>
        </p:txBody>
      </p:sp>
      <p:sp>
        <p:nvSpPr>
          <p:cNvPr id="3" name="Text Placeholder 2"/>
          <p:cNvSpPr>
            <a:spLocks noGrp="1"/>
          </p:cNvSpPr>
          <p:nvPr>
            <p:ph type="body" idx="1"/>
          </p:nvPr>
        </p:nvSpPr>
        <p:spPr>
          <a:xfrm>
            <a:off x="324000" y="324000"/>
            <a:ext cx="8496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Textmasterformate durch Klicken bearbeiten</a:t>
            </a:r>
          </a:p>
        </p:txBody>
      </p:sp>
      <p:sp>
        <p:nvSpPr>
          <p:cNvPr id="9" name="Medienplatzhalter 6"/>
          <p:cNvSpPr>
            <a:spLocks noGrp="1"/>
          </p:cNvSpPr>
          <p:nvPr>
            <p:ph type="media" sz="quarter" idx="14"/>
          </p:nvPr>
        </p:nvSpPr>
        <p:spPr>
          <a:xfrm>
            <a:off x="0" y="0"/>
            <a:ext cx="9143999" cy="6857999"/>
          </a:xfrm>
          <a:prstGeom prst="rect">
            <a:avLst/>
          </a:prstGeom>
          <a:solidFill>
            <a:schemeClr val="bg1">
              <a:lumMod val="95000"/>
            </a:schemeClr>
          </a:solidFill>
        </p:spPr>
        <p:txBody>
          <a:bodyPr bIns="612000" anchor="ctr"/>
          <a:lstStyle>
            <a:lvl1pPr algn="ctr">
              <a:defRPr/>
            </a:lvl1pPr>
          </a:lstStyle>
          <a:p>
            <a:r>
              <a:rPr lang="de-DE" smtClean="0"/>
              <a:t>Mediaclip durch Klicken auf Symbol hinzufügen</a:t>
            </a:r>
            <a:endParaRPr lang="de-DE"/>
          </a:p>
        </p:txBody>
      </p:sp>
    </p:spTree>
    <p:extLst>
      <p:ext uri="{BB962C8B-B14F-4D97-AF65-F5344CB8AC3E}">
        <p14:creationId xmlns:p14="http://schemas.microsoft.com/office/powerpoint/2010/main" val="2845719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Rechteck 6"/>
          <p:cNvSpPr>
            <a:spLocks/>
          </p:cNvSpPr>
          <p:nvPr userDrawn="1"/>
        </p:nvSpPr>
        <p:spPr>
          <a:xfrm>
            <a:off x="161539" y="1846229"/>
            <a:ext cx="8821594" cy="361674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lumMod val="85000"/>
                </a:schemeClr>
              </a:solidFill>
            </a:endParaRPr>
          </a:p>
        </p:txBody>
      </p:sp>
      <p:sp>
        <p:nvSpPr>
          <p:cNvPr id="4" name="Rechteck 3"/>
          <p:cNvSpPr/>
          <p:nvPr userDrawn="1"/>
        </p:nvSpPr>
        <p:spPr>
          <a:xfrm>
            <a:off x="323075" y="2460603"/>
            <a:ext cx="8498520" cy="569526"/>
          </a:xfrm>
          <a:prstGeom prst="rect">
            <a:avLst/>
          </a:prstGeom>
        </p:spPr>
        <p:txBody>
          <a:bodyPr vert="horz" lIns="0" tIns="0" rIns="0" bIns="0" rtlCol="0" anchor="t" anchorCtr="0">
            <a:noAutofit/>
          </a:bodyPr>
          <a:lstStyle/>
          <a:p>
            <a:pPr lvl="0" defTabSz="914400">
              <a:lnSpc>
                <a:spcPct val="90000"/>
              </a:lnSpc>
              <a:spcBef>
                <a:spcPct val="0"/>
              </a:spcBef>
              <a:buNone/>
            </a:pPr>
            <a:r>
              <a:rPr lang="de-DE" sz="3200" b="1" dirty="0">
                <a:solidFill>
                  <a:schemeClr val="accent1"/>
                </a:solidFill>
                <a:latin typeface="+mj-lt"/>
                <a:ea typeface="+mj-ea"/>
                <a:cs typeface="+mj-cs"/>
              </a:rPr>
              <a:t>Vielen</a:t>
            </a:r>
            <a:r>
              <a:rPr lang="de-DE" sz="3200" b="1" baseline="0" dirty="0">
                <a:solidFill>
                  <a:schemeClr val="accent1"/>
                </a:solidFill>
                <a:latin typeface="+mj-lt"/>
                <a:ea typeface="+mj-ea"/>
                <a:cs typeface="+mj-cs"/>
              </a:rPr>
              <a:t> Dank.</a:t>
            </a:r>
            <a:endParaRPr lang="de-DE" sz="3200" b="1" dirty="0">
              <a:solidFill>
                <a:schemeClr val="accent1"/>
              </a:solidFill>
              <a:latin typeface="+mj-lt"/>
              <a:ea typeface="+mj-ea"/>
              <a:cs typeface="+mj-cs"/>
            </a:endParaRPr>
          </a:p>
        </p:txBody>
      </p:sp>
      <p:sp>
        <p:nvSpPr>
          <p:cNvPr id="8" name="Rechteck 7"/>
          <p:cNvSpPr/>
          <p:nvPr userDrawn="1"/>
        </p:nvSpPr>
        <p:spPr>
          <a:xfrm>
            <a:off x="4656667" y="2643308"/>
            <a:ext cx="4164928" cy="569526"/>
          </a:xfrm>
          <a:prstGeom prst="rect">
            <a:avLst/>
          </a:prstGeom>
        </p:spPr>
        <p:txBody>
          <a:bodyPr vert="horz" lIns="0" tIns="0" rIns="0" bIns="0" rtlCol="0" anchor="t" anchorCtr="0">
            <a:noAutofit/>
          </a:bodyPr>
          <a:lstStyle/>
          <a:p>
            <a:pPr lvl="0" defTabSz="914400">
              <a:lnSpc>
                <a:spcPct val="90000"/>
              </a:lnSpc>
              <a:spcBef>
                <a:spcPct val="0"/>
              </a:spcBef>
              <a:buNone/>
            </a:pPr>
            <a:endParaRPr lang="de-DE" sz="1600" b="1" dirty="0">
              <a:solidFill>
                <a:schemeClr val="accent1"/>
              </a:solidFill>
              <a:latin typeface="+mj-lt"/>
              <a:ea typeface="+mj-ea"/>
              <a:cs typeface="+mj-cs"/>
            </a:endParaRPr>
          </a:p>
        </p:txBody>
      </p:sp>
      <p:sp>
        <p:nvSpPr>
          <p:cNvPr id="20" name="Bildplatzhalter 24"/>
          <p:cNvSpPr>
            <a:spLocks noGrp="1"/>
          </p:cNvSpPr>
          <p:nvPr>
            <p:ph type="pic" sz="quarter" idx="10"/>
          </p:nvPr>
        </p:nvSpPr>
        <p:spPr>
          <a:xfrm>
            <a:off x="160338" y="160867"/>
            <a:ext cx="8823325" cy="1558346"/>
          </a:xfrm>
          <a:prstGeom prst="rect">
            <a:avLst/>
          </a:prstGeom>
          <a:blipFill>
            <a:blip r:embed="rId2" cstate="print"/>
            <a:srcRect/>
            <a:stretch>
              <a:fillRect l="4" t="-8146" r="-4" b="-103432"/>
            </a:stretch>
          </a:blipFill>
        </p:spPr>
        <p:txBody>
          <a:bodyPr bIns="540000" anchor="ctr"/>
          <a:lstStyle>
            <a:lvl1pPr algn="ctr">
              <a:defRPr/>
            </a:lvl1pPr>
          </a:lstStyle>
          <a:p>
            <a:r>
              <a:rPr lang="de-DE" smtClean="0"/>
              <a:t>Bild durch Klicken auf Symbol hinzufügen</a:t>
            </a:r>
            <a:endParaRPr lang="de-DE"/>
          </a:p>
        </p:txBody>
      </p:sp>
    </p:spTree>
    <p:extLst>
      <p:ext uri="{BB962C8B-B14F-4D97-AF65-F5344CB8AC3E}">
        <p14:creationId xmlns:p14="http://schemas.microsoft.com/office/powerpoint/2010/main" val="1891560440"/>
      </p:ext>
    </p:extLst>
  </p:cSld>
  <p:clrMapOvr>
    <a:masterClrMapping/>
  </p:clrMapOvr>
  <p:extLst mod="1">
    <p:ext uri="{DCECCB84-F9BA-43D5-87BE-67443E8EF086}">
      <p15:sldGuideLst xmlns:p15="http://schemas.microsoft.com/office/powerpoint/2012/main" xmlns="">
        <p15:guide id="1" orient="horz" pos="116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160338" y="1628775"/>
            <a:ext cx="4320000"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52962" y="1628775"/>
            <a:ext cx="4320000"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0" name="Foliennummernplatzhalter 9"/>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416870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160338" y="1628775"/>
            <a:ext cx="4320000" cy="3833813"/>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7" name="Textplatzhalter 6"/>
          <p:cNvSpPr>
            <a:spLocks noGrp="1"/>
          </p:cNvSpPr>
          <p:nvPr>
            <p:ph type="body" sz="quarter" idx="14"/>
          </p:nvPr>
        </p:nvSpPr>
        <p:spPr>
          <a:xfrm>
            <a:off x="4652963" y="1628775"/>
            <a:ext cx="4320000"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0" name="Foliennummernplatzhalter 9"/>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1842498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rechts">
    <p:spTree>
      <p:nvGrpSpPr>
        <p:cNvPr id="1" name=""/>
        <p:cNvGrpSpPr/>
        <p:nvPr/>
      </p:nvGrpSpPr>
      <p:grpSpPr>
        <a:xfrm>
          <a:off x="0" y="0"/>
          <a:ext cx="0" cy="0"/>
          <a:chOff x="0" y="0"/>
          <a:chExt cx="0" cy="0"/>
        </a:xfrm>
      </p:grpSpPr>
      <p:sp>
        <p:nvSpPr>
          <p:cNvPr id="2" name="Title 1"/>
          <p:cNvSpPr>
            <a:spLocks noGrp="1"/>
          </p:cNvSpPr>
          <p:nvPr>
            <p:ph type="title"/>
          </p:nvPr>
        </p:nvSpPr>
        <p:spPr>
          <a:xfrm>
            <a:off x="161539" y="360000"/>
            <a:ext cx="8821594" cy="957600"/>
          </a:xfrm>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4652963" y="1628775"/>
            <a:ext cx="4320000" cy="3833813"/>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7" name="Textplatzhalter 6"/>
          <p:cNvSpPr>
            <a:spLocks noGrp="1"/>
          </p:cNvSpPr>
          <p:nvPr>
            <p:ph type="body" sz="quarter" idx="14"/>
          </p:nvPr>
        </p:nvSpPr>
        <p:spPr>
          <a:xfrm>
            <a:off x="161539" y="1628775"/>
            <a:ext cx="4320000"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3" name="Foliennummernplatzhalter 12"/>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3854015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Bilder + Headlin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1539" y="1628775"/>
            <a:ext cx="4320000" cy="252000"/>
          </a:xfrm>
          <a:prstGeom prst="rect">
            <a:avLst/>
          </a:prstGeom>
        </p:spPr>
        <p:txBody>
          <a:bodyPr anchor="t">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5" name="Text Placeholder 4"/>
          <p:cNvSpPr>
            <a:spLocks noGrp="1"/>
          </p:cNvSpPr>
          <p:nvPr>
            <p:ph type="body" sz="quarter" idx="3"/>
          </p:nvPr>
        </p:nvSpPr>
        <p:spPr>
          <a:xfrm>
            <a:off x="4654550" y="1628775"/>
            <a:ext cx="4320000" cy="252000"/>
          </a:xfrm>
          <a:prstGeom prst="rect">
            <a:avLst/>
          </a:prstGeom>
        </p:spPr>
        <p:txBody>
          <a:bodyPr anchor="t">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10" name="Titel 9"/>
          <p:cNvSpPr>
            <a:spLocks noGrp="1"/>
          </p:cNvSpPr>
          <p:nvPr>
            <p:ph type="title"/>
          </p:nvPr>
        </p:nvSpPr>
        <p:spPr/>
        <p:txBody>
          <a:bodyPr/>
          <a:lstStyle/>
          <a:p>
            <a:r>
              <a:rPr lang="de-DE" smtClean="0"/>
              <a:t>Titelmasterformat durch Klicken bearbeiten</a:t>
            </a:r>
            <a:endParaRPr lang="de-DE"/>
          </a:p>
        </p:txBody>
      </p:sp>
      <p:sp>
        <p:nvSpPr>
          <p:cNvPr id="15" name="Bildplatzhalter 6"/>
          <p:cNvSpPr>
            <a:spLocks noGrp="1"/>
          </p:cNvSpPr>
          <p:nvPr>
            <p:ph type="pic" sz="quarter" idx="13"/>
          </p:nvPr>
        </p:nvSpPr>
        <p:spPr>
          <a:xfrm>
            <a:off x="161539" y="2095500"/>
            <a:ext cx="4320000" cy="3367088"/>
          </a:xfrm>
          <a:prstGeom prst="rect">
            <a:avLst/>
          </a:prstGeom>
          <a:solidFill>
            <a:schemeClr val="bg1">
              <a:lumMod val="95000"/>
            </a:schemeClr>
          </a:solidFill>
        </p:spPr>
        <p:txBody>
          <a:bodyPr bIns="468000" anchor="ctr"/>
          <a:lstStyle>
            <a:lvl1pPr algn="ctr">
              <a:defRPr/>
            </a:lvl1pPr>
          </a:lstStyle>
          <a:p>
            <a:r>
              <a:rPr lang="de-DE" smtClean="0"/>
              <a:t>Bild durch Klicken auf Symbol hinzufügen</a:t>
            </a:r>
            <a:endParaRPr lang="de-DE"/>
          </a:p>
        </p:txBody>
      </p:sp>
      <p:sp>
        <p:nvSpPr>
          <p:cNvPr id="16" name="Bildplatzhalter 6"/>
          <p:cNvSpPr>
            <a:spLocks noGrp="1"/>
          </p:cNvSpPr>
          <p:nvPr>
            <p:ph type="pic" sz="quarter" idx="14"/>
          </p:nvPr>
        </p:nvSpPr>
        <p:spPr>
          <a:xfrm>
            <a:off x="4654550" y="2095500"/>
            <a:ext cx="4320000" cy="3367088"/>
          </a:xfrm>
          <a:prstGeom prst="rect">
            <a:avLst/>
          </a:prstGeom>
          <a:solidFill>
            <a:schemeClr val="bg1">
              <a:lumMod val="95000"/>
            </a:schemeClr>
          </a:solidFill>
        </p:spPr>
        <p:txBody>
          <a:bodyPr bIns="468000" anchor="ctr"/>
          <a:lstStyle>
            <a:lvl1pPr algn="ctr">
              <a:defRPr/>
            </a:lvl1pPr>
          </a:lstStyle>
          <a:p>
            <a:r>
              <a:rPr lang="de-DE" smtClean="0"/>
              <a:t>Bild durch Klicken auf Symbol hinzufügen</a:t>
            </a:r>
            <a:endParaRPr lang="de-DE"/>
          </a:p>
        </p:txBody>
      </p:sp>
      <p:sp>
        <p:nvSpPr>
          <p:cNvPr id="6" name="Foliennummernplatzhalter 5"/>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3491551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Drittel Bild 1 Dritte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160337" y="1628775"/>
            <a:ext cx="6154661" cy="3833813"/>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7" name="Textplatzhalter 6"/>
          <p:cNvSpPr>
            <a:spLocks noGrp="1"/>
          </p:cNvSpPr>
          <p:nvPr>
            <p:ph type="body" sz="quarter" idx="14"/>
          </p:nvPr>
        </p:nvSpPr>
        <p:spPr>
          <a:xfrm>
            <a:off x="6476999" y="1628775"/>
            <a:ext cx="2495963"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0" name="Foliennummernplatzhalter 9"/>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2293188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Drittel Inhalt 1 Drittel Text">
    <p:spTree>
      <p:nvGrpSpPr>
        <p:cNvPr id="1" name=""/>
        <p:cNvGrpSpPr/>
        <p:nvPr/>
      </p:nvGrpSpPr>
      <p:grpSpPr>
        <a:xfrm>
          <a:off x="0" y="0"/>
          <a:ext cx="0" cy="0"/>
          <a:chOff x="0" y="0"/>
          <a:chExt cx="0" cy="0"/>
        </a:xfrm>
      </p:grpSpPr>
      <p:sp>
        <p:nvSpPr>
          <p:cNvPr id="2" name="Title 1"/>
          <p:cNvSpPr>
            <a:spLocks noGrp="1"/>
          </p:cNvSpPr>
          <p:nvPr>
            <p:ph type="title"/>
          </p:nvPr>
        </p:nvSpPr>
        <p:spPr>
          <a:xfrm>
            <a:off x="161539" y="360000"/>
            <a:ext cx="8821594" cy="957600"/>
          </a:xfrm>
        </p:spPr>
        <p:txBody>
          <a:bodyPr/>
          <a:lstStyle/>
          <a:p>
            <a:r>
              <a:rPr lang="de-DE" smtClean="0"/>
              <a:t>Titelmasterformat durch Klicken bearbeiten</a:t>
            </a:r>
            <a:endParaRPr lang="en-US" dirty="0"/>
          </a:p>
        </p:txBody>
      </p:sp>
      <p:sp>
        <p:nvSpPr>
          <p:cNvPr id="7" name="Textplatzhalter 6"/>
          <p:cNvSpPr>
            <a:spLocks noGrp="1"/>
          </p:cNvSpPr>
          <p:nvPr>
            <p:ph type="body" sz="quarter" idx="14"/>
          </p:nvPr>
        </p:nvSpPr>
        <p:spPr>
          <a:xfrm>
            <a:off x="161539" y="1628775"/>
            <a:ext cx="2495963"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0" name="Inhaltsplatzhalter 8"/>
          <p:cNvSpPr>
            <a:spLocks noGrp="1"/>
          </p:cNvSpPr>
          <p:nvPr>
            <p:ph sz="quarter" idx="15"/>
          </p:nvPr>
        </p:nvSpPr>
        <p:spPr>
          <a:xfrm>
            <a:off x="2828396" y="1628775"/>
            <a:ext cx="6154737"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Foliennummernplatzhalter 8"/>
          <p:cNvSpPr>
            <a:spLocks noGrp="1"/>
          </p:cNvSpPr>
          <p:nvPr>
            <p:ph type="sldNum" sz="quarter" idx="18"/>
          </p:nvPr>
        </p:nvSpPr>
        <p:spPr/>
        <p:txBody>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2444294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und Bild unten">
    <p:spTree>
      <p:nvGrpSpPr>
        <p:cNvPr id="1" name=""/>
        <p:cNvGrpSpPr/>
        <p:nvPr/>
      </p:nvGrpSpPr>
      <p:grpSpPr>
        <a:xfrm>
          <a:off x="0" y="0"/>
          <a:ext cx="0" cy="0"/>
          <a:chOff x="0" y="0"/>
          <a:chExt cx="0" cy="0"/>
        </a:xfrm>
      </p:grpSpPr>
      <p:sp>
        <p:nvSpPr>
          <p:cNvPr id="2" name="Title 1"/>
          <p:cNvSpPr>
            <a:spLocks noGrp="1"/>
          </p:cNvSpPr>
          <p:nvPr>
            <p:ph type="title"/>
          </p:nvPr>
        </p:nvSpPr>
        <p:spPr>
          <a:xfrm>
            <a:off x="161539" y="360000"/>
            <a:ext cx="8821594" cy="957600"/>
          </a:xfrm>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160338" y="3793524"/>
            <a:ext cx="8824912" cy="1669064"/>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
        <p:nvSpPr>
          <p:cNvPr id="5" name="Textplatzhalter 4"/>
          <p:cNvSpPr>
            <a:spLocks noGrp="1"/>
          </p:cNvSpPr>
          <p:nvPr>
            <p:ph type="body" sz="quarter" idx="17"/>
          </p:nvPr>
        </p:nvSpPr>
        <p:spPr>
          <a:xfrm>
            <a:off x="161540" y="1628775"/>
            <a:ext cx="8821594" cy="204787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2534906154"/>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 Id="rId23" Type="http://schemas.openxmlformats.org/officeDocument/2006/relationships/image" Target="../media/image1.emf"/><Relationship Id="rId24" Type="http://schemas.openxmlformats.org/officeDocument/2006/relationships/image" Target="../media/image2.jpeg"/><Relationship Id="rId25" Type="http://schemas.openxmlformats.org/officeDocument/2006/relationships/image" Target="../media/image3.jpeg"/><Relationship Id="rId26" Type="http://schemas.openxmlformats.org/officeDocument/2006/relationships/image" Target="../media/image4.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1539" y="360000"/>
            <a:ext cx="8821594" cy="957600"/>
          </a:xfrm>
          <a:prstGeom prst="rect">
            <a:avLst/>
          </a:prstGeom>
        </p:spPr>
        <p:txBody>
          <a:bodyPr vert="horz" lIns="90000" tIns="0" rIns="90000" bIns="0" rtlCol="0" anchor="b" anchorCtr="0">
            <a:noAutofit/>
          </a:bodyPr>
          <a:lstStyle/>
          <a:p>
            <a:r>
              <a:rPr lang="de-DE" dirty="0"/>
              <a:t>Titelmasterformat durch </a:t>
            </a:r>
            <a:br>
              <a:rPr lang="de-DE" dirty="0"/>
            </a:br>
            <a:r>
              <a:rPr lang="de-DE" dirty="0"/>
              <a:t>Klicken bearbeiten</a:t>
            </a:r>
            <a:endParaRPr lang="en-US" dirty="0"/>
          </a:p>
        </p:txBody>
      </p:sp>
      <p:sp>
        <p:nvSpPr>
          <p:cNvPr id="6" name="Slide Number Placeholder 5"/>
          <p:cNvSpPr>
            <a:spLocks noGrp="1"/>
          </p:cNvSpPr>
          <p:nvPr>
            <p:ph type="sldNum" sz="quarter" idx="4"/>
          </p:nvPr>
        </p:nvSpPr>
        <p:spPr>
          <a:xfrm>
            <a:off x="5897033" y="6571599"/>
            <a:ext cx="3086100" cy="144000"/>
          </a:xfrm>
          <a:prstGeom prst="rect">
            <a:avLst/>
          </a:prstGeom>
        </p:spPr>
        <p:txBody>
          <a:bodyPr vert="horz" lIns="0" tIns="0" rIns="0" bIns="0" rtlCol="0" anchor="ctr"/>
          <a:lstStyle>
            <a:lvl1pPr algn="r">
              <a:defRPr sz="700" b="1">
                <a:solidFill>
                  <a:schemeClr val="tx1"/>
                </a:solidFill>
              </a:defRPr>
            </a:lvl1pPr>
          </a:lstStyle>
          <a:p>
            <a:fld id="{C14075F3-F5BF-419D-BE50-EBF9B68250F3}" type="slidenum">
              <a:rPr lang="de-DE" smtClean="0"/>
              <a:pPr/>
              <a:t>‹Nr.›</a:t>
            </a:fld>
            <a:endParaRPr lang="de-DE" dirty="0"/>
          </a:p>
        </p:txBody>
      </p:sp>
      <p:cxnSp>
        <p:nvCxnSpPr>
          <p:cNvPr id="11" name="Gerade Verbindung 22"/>
          <p:cNvCxnSpPr/>
          <p:nvPr/>
        </p:nvCxnSpPr>
        <p:spPr>
          <a:xfrm>
            <a:off x="161539" y="5605267"/>
            <a:ext cx="8821594" cy="0"/>
          </a:xfrm>
          <a:prstGeom prst="line">
            <a:avLst/>
          </a:prstGeom>
          <a:ln w="72000">
            <a:solidFill>
              <a:srgbClr val="11275D"/>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idx="1"/>
          </p:nvPr>
        </p:nvSpPr>
        <p:spPr>
          <a:xfrm>
            <a:off x="161539" y="1628775"/>
            <a:ext cx="8820000" cy="3834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Bild 17"/>
          <p:cNvPicPr>
            <a:picLocks noChangeAspect="1"/>
          </p:cNvPicPr>
          <p:nvPr userDrawn="1"/>
        </p:nvPicPr>
        <p:blipFill>
          <a:blip r:embed="rId23" cstate="print"/>
          <a:stretch>
            <a:fillRect/>
          </a:stretch>
        </p:blipFill>
        <p:spPr>
          <a:xfrm>
            <a:off x="4833379" y="5910947"/>
            <a:ext cx="867745" cy="783770"/>
          </a:xfrm>
          <a:prstGeom prst="rect">
            <a:avLst/>
          </a:prstGeom>
        </p:spPr>
      </p:pic>
      <p:sp>
        <p:nvSpPr>
          <p:cNvPr id="8" name="Textfeld 7"/>
          <p:cNvSpPr txBox="1"/>
          <p:nvPr userDrawn="1"/>
        </p:nvSpPr>
        <p:spPr>
          <a:xfrm>
            <a:off x="4737442" y="5742217"/>
            <a:ext cx="1860466" cy="184666"/>
          </a:xfrm>
          <a:prstGeom prst="rect">
            <a:avLst/>
          </a:prstGeom>
          <a:noFill/>
        </p:spPr>
        <p:txBody>
          <a:bodyPr wrap="square" rtlCol="0">
            <a:spAutoFit/>
          </a:bodyPr>
          <a:lstStyle/>
          <a:p>
            <a:pPr algn="l"/>
            <a:r>
              <a:rPr lang="de-DE" sz="600" dirty="0" smtClean="0"/>
              <a:t>Mit freundlicher Unterstützung</a:t>
            </a:r>
            <a:r>
              <a:rPr lang="de-DE" sz="600" baseline="0" dirty="0" smtClean="0"/>
              <a:t> </a:t>
            </a:r>
            <a:r>
              <a:rPr lang="de-DE" sz="600" dirty="0" smtClean="0"/>
              <a:t>von:</a:t>
            </a:r>
            <a:endParaRPr lang="de-DE" sz="600" dirty="0"/>
          </a:p>
        </p:txBody>
      </p:sp>
      <p:pic>
        <p:nvPicPr>
          <p:cNvPr id="9" name="Bild 20" descr="DVR-LOGO_4c_100.jp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7183" y="5808134"/>
            <a:ext cx="880295" cy="880295"/>
          </a:xfrm>
          <a:prstGeom prst="rect">
            <a:avLst/>
          </a:prstGeom>
        </p:spPr>
      </p:pic>
      <p:pic>
        <p:nvPicPr>
          <p:cNvPr id="10" name="Picture 2" descr="H:\Breuer\Bereich VA und Initiativen\Projekte\CD\Logos\DGUV\Gemeinschaftslogo UK-BG\Gemeinschaftslogo UK-BG\JPG\Logo-UK-BG-Claim-2z-RGB.jpg"/>
          <p:cNvPicPr>
            <a:picLocks noChangeAspect="1" noChangeArrowheads="1"/>
          </p:cNvPicPr>
          <p:nvPr userDrawn="1"/>
        </p:nvPicPr>
        <p:blipFill>
          <a:blip r:embed="rId25" cstate="print"/>
          <a:srcRect/>
          <a:stretch>
            <a:fillRect/>
          </a:stretch>
        </p:blipFill>
        <p:spPr bwMode="auto">
          <a:xfrm>
            <a:off x="1443277" y="5945579"/>
            <a:ext cx="1494419" cy="612000"/>
          </a:xfrm>
          <a:prstGeom prst="rect">
            <a:avLst/>
          </a:prstGeom>
          <a:noFill/>
        </p:spPr>
      </p:pic>
      <p:pic>
        <p:nvPicPr>
          <p:cNvPr id="12" name="Picture 2" descr="H:\Breuer\Bereich VA und Initiativen\Projekte\CD\Logos\BMVI_Förderlogo_neu_de\BMVI_Fz_2017_Office_Farbe_de.png"/>
          <p:cNvPicPr>
            <a:picLocks noChangeAspect="1" noChangeArrowheads="1"/>
          </p:cNvPicPr>
          <p:nvPr userDrawn="1"/>
        </p:nvPicPr>
        <p:blipFill>
          <a:blip r:embed="rId26" cstate="print">
            <a:clrChange>
              <a:clrFrom>
                <a:srgbClr val="FFFFFF"/>
              </a:clrFrom>
              <a:clrTo>
                <a:srgbClr val="FFFFFF">
                  <a:alpha val="0"/>
                </a:srgbClr>
              </a:clrTo>
            </a:clrChange>
          </a:blip>
          <a:srcRect l="12069" t="9286" r="12500" b="8857"/>
          <a:stretch>
            <a:fillRect/>
          </a:stretch>
        </p:blipFill>
        <p:spPr bwMode="auto">
          <a:xfrm>
            <a:off x="3419474" y="5781675"/>
            <a:ext cx="857592" cy="936000"/>
          </a:xfrm>
          <a:prstGeom prst="rect">
            <a:avLst/>
          </a:prstGeom>
          <a:noFill/>
        </p:spPr>
      </p:pic>
    </p:spTree>
    <p:extLst>
      <p:ext uri="{BB962C8B-B14F-4D97-AF65-F5344CB8AC3E}">
        <p14:creationId xmlns:p14="http://schemas.microsoft.com/office/powerpoint/2010/main" val="2949914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74" r:id="rId4"/>
    <p:sldLayoutId id="2147483675" r:id="rId5"/>
    <p:sldLayoutId id="2147483673" r:id="rId6"/>
    <p:sldLayoutId id="2147483676" r:id="rId7"/>
    <p:sldLayoutId id="2147483677" r:id="rId8"/>
    <p:sldLayoutId id="2147483686" r:id="rId9"/>
    <p:sldLayoutId id="2147483672" r:id="rId10"/>
    <p:sldLayoutId id="2147483663" r:id="rId11"/>
    <p:sldLayoutId id="2147483685" r:id="rId12"/>
    <p:sldLayoutId id="2147483680" r:id="rId13"/>
    <p:sldLayoutId id="2147483681" r:id="rId14"/>
    <p:sldLayoutId id="2147483666" r:id="rId15"/>
    <p:sldLayoutId id="2147483667" r:id="rId16"/>
    <p:sldLayoutId id="2147483684" r:id="rId17"/>
    <p:sldLayoutId id="2147483687" r:id="rId18"/>
    <p:sldLayoutId id="2147483678" r:id="rId19"/>
    <p:sldLayoutId id="2147483679" r:id="rId20"/>
    <p:sldLayoutId id="2147483683" r:id="rId21"/>
  </p:sldLayoutIdLst>
  <p:hf hdr="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800"/>
        </a:spcAft>
        <a:buFontTx/>
        <a:buNone/>
        <a:defRPr sz="1600" b="0" kern="1200">
          <a:solidFill>
            <a:schemeClr val="tx1"/>
          </a:solidFill>
          <a:latin typeface="+mn-lt"/>
          <a:ea typeface="+mn-ea"/>
          <a:cs typeface="+mn-cs"/>
        </a:defRPr>
      </a:lvl1pPr>
      <a:lvl2pPr marL="182563" indent="-182563" algn="l" defTabSz="179388"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358775" indent="-176213" algn="l" defTabSz="179388" rtl="0" eaLnBrk="1" latinLnBrk="0" hangingPunct="1">
        <a:lnSpc>
          <a:spcPct val="100000"/>
        </a:lnSpc>
        <a:spcBef>
          <a:spcPts val="0"/>
        </a:spcBef>
        <a:spcAft>
          <a:spcPts val="800"/>
        </a:spcAft>
        <a:buFont typeface="Arial" panose="020B0604020202020204" pitchFamily="34" charset="0"/>
        <a:buChar char="•"/>
        <a:defRPr lang="de-DE" sz="1600" kern="1200" dirty="0">
          <a:solidFill>
            <a:schemeClr val="tx1"/>
          </a:solidFill>
          <a:latin typeface="+mn-lt"/>
          <a:ea typeface="+mn-ea"/>
          <a:cs typeface="+mn-cs"/>
        </a:defRPr>
      </a:lvl3pPr>
      <a:lvl4pPr marL="625475" indent="-266700" algn="l" defTabSz="312738" rtl="0" eaLnBrk="1" latinLnBrk="0" hangingPunct="1">
        <a:lnSpc>
          <a:spcPct val="100000"/>
        </a:lnSpc>
        <a:spcBef>
          <a:spcPts val="0"/>
        </a:spcBef>
        <a:spcAft>
          <a:spcPts val="800"/>
        </a:spcAft>
        <a:buFont typeface="Arial" panose="020B0604020202020204" pitchFamily="34" charset="0"/>
        <a:buChar char="•"/>
        <a:tabLst>
          <a:tab pos="358775" algn="l"/>
        </a:tabLst>
        <a:defRPr lang="de-DE" sz="1600" kern="1200" dirty="0">
          <a:solidFill>
            <a:schemeClr val="tx1"/>
          </a:solidFill>
          <a:latin typeface="+mn-lt"/>
          <a:ea typeface="+mn-ea"/>
          <a:cs typeface="+mn-cs"/>
        </a:defRPr>
      </a:lvl4pPr>
      <a:lvl5pPr marL="898525" indent="-273050" algn="l" defTabSz="898525" rtl="0" eaLnBrk="1" latinLnBrk="0" hangingPunct="1">
        <a:lnSpc>
          <a:spcPct val="100000"/>
        </a:lnSpc>
        <a:spcBef>
          <a:spcPts val="0"/>
        </a:spcBef>
        <a:spcAft>
          <a:spcPts val="800"/>
        </a:spcAft>
        <a:buFont typeface="Arial" panose="020B0604020202020204" pitchFamily="34" charset="0"/>
        <a:buChar char="•"/>
        <a:tabLst>
          <a:tab pos="625475" algn="l"/>
        </a:tabLst>
        <a:defRPr lang="de-DE"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770" userDrawn="1">
          <p15:clr>
            <a:srgbClr val="F26B43"/>
          </p15:clr>
        </p15:guide>
        <p15:guide id="2" orient="horz" pos="1026" userDrawn="1">
          <p15:clr>
            <a:srgbClr val="F26B43"/>
          </p15:clr>
        </p15:guide>
        <p15:guide id="3" orient="horz" pos="4212" userDrawn="1">
          <p15:clr>
            <a:srgbClr val="F26B43"/>
          </p15:clr>
        </p15:guide>
        <p15:guide id="4" orient="horz" pos="3441" userDrawn="1">
          <p15:clr>
            <a:srgbClr val="F26B43"/>
          </p15:clr>
        </p15:guide>
        <p15:guide id="5" pos="2880" userDrawn="1">
          <p15:clr>
            <a:srgbClr val="F26B43"/>
          </p15:clr>
        </p15:guide>
        <p15:guide id="6" pos="101" userDrawn="1">
          <p15:clr>
            <a:srgbClr val="F26B43"/>
          </p15:clr>
        </p15:guide>
        <p15:guide id="7" pos="5660" userDrawn="1">
          <p15:clr>
            <a:srgbClr val="F26B43"/>
          </p15:clr>
        </p15:guide>
        <p15:guide id="8" pos="2931" userDrawn="1">
          <p15:clr>
            <a:srgbClr val="F26B43"/>
          </p15:clr>
        </p15:guide>
        <p15:guide id="9" pos="2829" userDrawn="1">
          <p15:clr>
            <a:srgbClr val="F26B43"/>
          </p15:clr>
        </p15:guide>
        <p15:guide id="10" orient="horz" pos="1151" userDrawn="1">
          <p15:clr>
            <a:srgbClr val="F26B43"/>
          </p15:clr>
        </p15:guide>
        <p15:guide id="11" orient="horz" pos="108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7.jpeg"/><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chart" Target="../charts/char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11.png"/><Relationship Id="rId1" Type="http://schemas.microsoft.com/office/2007/relationships/media" Target="file:///\\dvrfileserver\dvr$\abtoea\Boerries\M&#252;digkeit\Dokumente\Vortr&#228;ge\Clips\1.%2520Sekundenschlaf%2520Wachmacher-Mythen%2520und%2520Kurzschlaf-Tricks.mpg" TargetMode="External"/><Relationship Id="rId2" Type="http://schemas.openxmlformats.org/officeDocument/2006/relationships/video" Target="file:///\\dvrfileserver\dvr$\abtoea\Boerries\M&#252;digkeit\Dokumente\Vortr&#228;ge\Clips\1.%2520Sekundenschlaf%2520Wachmacher-Mythen%2520und%2520Kurzschlaf-Tricks.mp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chart" Target="../charts/char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image" Target="../media/image14.png"/><Relationship Id="rId6" Type="http://schemas.openxmlformats.org/officeDocument/2006/relationships/image" Target="../media/image15.emf"/><Relationship Id="rId1" Type="http://schemas.microsoft.com/office/2007/relationships/media" Target="../media/media1.mp3"/><Relationship Id="rId2" Type="http://schemas.openxmlformats.org/officeDocument/2006/relationships/audio" Target="../media/media1.mp3"/></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chart" Target="../charts/char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8.jpe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0.jpe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jpe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2.jpeg"/></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9.xml"/><Relationship Id="rId5" Type="http://schemas.openxmlformats.org/officeDocument/2006/relationships/image" Target="../media/image11.png"/><Relationship Id="rId1" Type="http://schemas.microsoft.com/office/2007/relationships/media" Target="file:///\\dvrfileserver.dvr.de\benutzer$\boerries\Desktop\171016_JochenHahn_10_1.mp4" TargetMode="External"/><Relationship Id="rId2" Type="http://schemas.openxmlformats.org/officeDocument/2006/relationships/video" Target="file:///\\dvrfileserver.dvr.de\benutzer$\boerries\Desktop\171016_JochenHahn_10_1.mp4"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dvr.de/" TargetMode="External"/><Relationship Id="rId4" Type="http://schemas.openxmlformats.org/officeDocument/2006/relationships/hyperlink" Target="http://www.schlafgestoert.de/" TargetMode="External"/><Relationship Id="rId5" Type="http://schemas.openxmlformats.org/officeDocument/2006/relationships/hyperlink" Target="http://www.dgsm.de/" TargetMode="External"/><Relationship Id="rId6" Type="http://schemas.openxmlformats.org/officeDocument/2006/relationships/hyperlink" Target="http://www.avsd.eu/" TargetMode="External"/><Relationship Id="rId7" Type="http://schemas.openxmlformats.org/officeDocument/2006/relationships/hyperlink" Target="http://www.bsd-selbsthilfe.de/" TargetMode="External"/><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9.xml.rels><?xml version="1.0" encoding="UTF-8" standalone="yes"?>
<Relationships xmlns="http://schemas.openxmlformats.org/package/2006/relationships"><Relationship Id="rId3" Type="http://schemas.openxmlformats.org/officeDocument/2006/relationships/hyperlink" Target="http://www.dvr.de/" TargetMode="External"/><Relationship Id="rId4" Type="http://schemas.openxmlformats.org/officeDocument/2006/relationships/hyperlink" Target="http://www.dgsm.de/" TargetMode="External"/><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hart" Target="../charts/chart1.xml"/></Relationships>
</file>

<file path=ppt/slides/_rels/slide70.xml.rels><?xml version="1.0" encoding="UTF-8" standalone="yes"?>
<Relationships xmlns="http://schemas.openxmlformats.org/package/2006/relationships"><Relationship Id="rId3" Type="http://schemas.openxmlformats.org/officeDocument/2006/relationships/hyperlink" Target="http://www.dgsm.de/" TargetMode="External"/><Relationship Id="rId4" Type="http://schemas.openxmlformats.org/officeDocument/2006/relationships/hyperlink" Target="http://www.dvr.de/" TargetMode="External"/><Relationship Id="rId1" Type="http://schemas.openxmlformats.org/officeDocument/2006/relationships/slideLayout" Target="../slideLayouts/slideLayout21.xml"/><Relationship Id="rId2" Type="http://schemas.openxmlformats.org/officeDocument/2006/relationships/notesSlide" Target="../notesSlides/notesSlide6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ildplatzhalter 15"/>
          <p:cNvSpPr>
            <a:spLocks noGrp="1"/>
          </p:cNvSpPr>
          <p:nvPr>
            <p:ph type="pic" sz="quarter" idx="10"/>
          </p:nvPr>
        </p:nvSpPr>
        <p:spPr/>
      </p:sp>
      <p:sp>
        <p:nvSpPr>
          <p:cNvPr id="10" name="Titel 13"/>
          <p:cNvSpPr>
            <a:spLocks noGrp="1"/>
          </p:cNvSpPr>
          <p:nvPr>
            <p:ph type="ctrTitle"/>
          </p:nvPr>
        </p:nvSpPr>
        <p:spPr>
          <a:xfrm>
            <a:off x="411339" y="2369250"/>
            <a:ext cx="7858018" cy="2210287"/>
          </a:xfrm>
        </p:spPr>
        <p:txBody>
          <a:bodyPr/>
          <a:lstStyle/>
          <a:p>
            <a:r>
              <a:rPr lang="de-DE" dirty="0">
                <a:solidFill>
                  <a:schemeClr val="accent1"/>
                </a:solidFill>
              </a:rPr>
              <a:t>Lass </a:t>
            </a:r>
            <a:r>
              <a:rPr lang="de-DE" dirty="0" smtClean="0">
                <a:solidFill>
                  <a:schemeClr val="accent1"/>
                </a:solidFill>
              </a:rPr>
              <a:t>Müdigkeit nicht </a:t>
            </a:r>
            <a:r>
              <a:rPr lang="de-DE" dirty="0">
                <a:solidFill>
                  <a:schemeClr val="accent1"/>
                </a:solidFill>
              </a:rPr>
              <a:t>ans Steuer</a:t>
            </a:r>
            <a:r>
              <a:rPr lang="de-DE" dirty="0" smtClean="0">
                <a:solidFill>
                  <a:schemeClr val="accent1"/>
                </a:solidFill>
              </a:rPr>
              <a:t>.</a:t>
            </a:r>
            <a:r>
              <a:rPr lang="de-DE" sz="4000" dirty="0" smtClean="0">
                <a:solidFill>
                  <a:schemeClr val="accent1"/>
                </a:solidFill>
              </a:rPr>
              <a:t/>
            </a:r>
            <a:br>
              <a:rPr lang="de-DE" sz="4000" dirty="0" smtClean="0">
                <a:solidFill>
                  <a:schemeClr val="accent1"/>
                </a:solidFill>
              </a:rPr>
            </a:br>
            <a:r>
              <a:rPr lang="de-DE" sz="1600" dirty="0" smtClean="0">
                <a:solidFill>
                  <a:schemeClr val="accent1"/>
                </a:solidFill>
              </a:rPr>
              <a:t>Schulungsmaterial für Berufskraftfahrer/innen zu Müdigkeit am Steuer.</a:t>
            </a:r>
            <a:endParaRPr lang="de-DE" sz="3600" dirty="0">
              <a:solidFill>
                <a:schemeClr val="accent1"/>
              </a:solidFill>
            </a:endParaRPr>
          </a:p>
        </p:txBody>
      </p:sp>
      <p:sp>
        <p:nvSpPr>
          <p:cNvPr id="11" name="Textplatzhalter 10"/>
          <p:cNvSpPr>
            <a:spLocks noGrp="1"/>
          </p:cNvSpPr>
          <p:nvPr>
            <p:ph type="body" sz="quarter" idx="13"/>
          </p:nvPr>
        </p:nvSpPr>
        <p:spPr/>
        <p:txBody>
          <a:bodyPr/>
          <a:lstStyle/>
          <a:p>
            <a:r>
              <a:rPr lang="de-DE" dirty="0" smtClean="0"/>
              <a:t>Schulungsmaterial zu Müdigkeit am Steuer</a:t>
            </a:r>
            <a:endParaRPr lang="de-DE" dirty="0"/>
          </a:p>
        </p:txBody>
      </p:sp>
      <p:pic>
        <p:nvPicPr>
          <p:cNvPr id="5" name="Picture 2" descr="H:\Boerries\Müdigkeit 2016\Maßnahmen\Website\Logo.jpg"/>
          <p:cNvPicPr>
            <a:picLocks noChangeAspect="1" noChangeArrowheads="1"/>
          </p:cNvPicPr>
          <p:nvPr/>
        </p:nvPicPr>
        <p:blipFill>
          <a:blip r:embed="rId4" cstate="print"/>
          <a:srcRect/>
          <a:stretch>
            <a:fillRect/>
          </a:stretch>
        </p:blipFill>
        <p:spPr bwMode="auto">
          <a:xfrm>
            <a:off x="5150634" y="3413081"/>
            <a:ext cx="3591951" cy="776613"/>
          </a:xfrm>
          <a:prstGeom prst="rect">
            <a:avLst/>
          </a:prstGeom>
          <a:noFill/>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39565948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Einflussfaktoren auf das Schlafbedürfnis.</a:t>
            </a:r>
            <a:endParaRPr lang="de-DE" dirty="0"/>
          </a:p>
        </p:txBody>
      </p:sp>
      <p:sp>
        <p:nvSpPr>
          <p:cNvPr id="3" name="Inhaltsplatzhalter 2"/>
          <p:cNvSpPr>
            <a:spLocks noGrp="1"/>
          </p:cNvSpPr>
          <p:nvPr>
            <p:ph idx="1"/>
          </p:nvPr>
        </p:nvSpPr>
        <p:spPr/>
        <p:txBody>
          <a:bodyPr>
            <a:normAutofit/>
          </a:bodyPr>
          <a:lstStyle/>
          <a:p>
            <a:pPr lvl="1" algn="just">
              <a:buNone/>
            </a:pPr>
            <a:endParaRPr lang="de-DE" dirty="0" smtClean="0"/>
          </a:p>
          <a:p>
            <a:pPr algn="just"/>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10</a:t>
            </a:fld>
            <a:endParaRPr lang="de-DE" dirty="0"/>
          </a:p>
        </p:txBody>
      </p:sp>
      <p:graphicFrame>
        <p:nvGraphicFramePr>
          <p:cNvPr id="7" name="Inhaltsplatzhalter 4"/>
          <p:cNvGraphicFramePr>
            <a:graphicFrameLocks/>
          </p:cNvGraphicFramePr>
          <p:nvPr/>
        </p:nvGraphicFramePr>
        <p:xfrm>
          <a:off x="647206" y="1892878"/>
          <a:ext cx="7849588" cy="3249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feld 5"/>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spTree>
    <p:extLst>
      <p:ext uri="{BB962C8B-B14F-4D97-AF65-F5344CB8AC3E}">
        <p14:creationId xmlns:p14="http://schemas.microsoft.com/office/powerpoint/2010/main" val="5558597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11</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a:solidFill>
            <a:schemeClr val="accent5">
              <a:lumMod val="40000"/>
              <a:lumOff val="60000"/>
            </a:schemeClr>
          </a:solidFill>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p14="http://schemas.microsoft.com/office/powerpoint/2010/main" val="17377328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12</a:t>
            </a:fld>
            <a:endParaRPr lang="de-DE" dirty="0"/>
          </a:p>
        </p:txBody>
      </p:sp>
      <p:sp>
        <p:nvSpPr>
          <p:cNvPr id="6" name="Textfeld 5"/>
          <p:cNvSpPr txBox="1"/>
          <p:nvPr/>
        </p:nvSpPr>
        <p:spPr>
          <a:xfrm>
            <a:off x="-323850" y="409575"/>
            <a:ext cx="4533900" cy="646331"/>
          </a:xfrm>
          <a:prstGeom prst="rect">
            <a:avLst/>
          </a:prstGeom>
          <a:noFill/>
        </p:spPr>
        <p:txBody>
          <a:bodyPr wrap="square" rtlCol="0">
            <a:spAutoFit/>
          </a:bodyPr>
          <a:lstStyle/>
          <a:p>
            <a:pPr algn="ctr"/>
            <a:r>
              <a:rPr lang="de-DE" b="1" dirty="0" smtClean="0">
                <a:solidFill>
                  <a:schemeClr val="accent2"/>
                </a:solidFill>
              </a:rPr>
              <a:t>Sekundenschlaf: </a:t>
            </a:r>
            <a:br>
              <a:rPr lang="de-DE" b="1" dirty="0" smtClean="0">
                <a:solidFill>
                  <a:schemeClr val="accent2"/>
                </a:solidFill>
              </a:rPr>
            </a:br>
            <a:r>
              <a:rPr lang="de-DE" b="1" dirty="0" smtClean="0">
                <a:solidFill>
                  <a:schemeClr val="accent2"/>
                </a:solidFill>
              </a:rPr>
              <a:t>Gegen Ampel geprallt</a:t>
            </a:r>
            <a:endParaRPr lang="de-DE" b="1" dirty="0">
              <a:solidFill>
                <a:schemeClr val="accent2"/>
              </a:solidFill>
            </a:endParaRPr>
          </a:p>
        </p:txBody>
      </p:sp>
      <p:sp>
        <p:nvSpPr>
          <p:cNvPr id="8" name="Textfeld 7"/>
          <p:cNvSpPr txBox="1"/>
          <p:nvPr/>
        </p:nvSpPr>
        <p:spPr>
          <a:xfrm>
            <a:off x="1776186" y="3269095"/>
            <a:ext cx="2990850" cy="646331"/>
          </a:xfrm>
          <a:prstGeom prst="rect">
            <a:avLst/>
          </a:prstGeom>
          <a:noFill/>
        </p:spPr>
        <p:txBody>
          <a:bodyPr wrap="square" rtlCol="0">
            <a:spAutoFit/>
          </a:bodyPr>
          <a:lstStyle/>
          <a:p>
            <a:pPr algn="ctr"/>
            <a:r>
              <a:rPr lang="de-DE" b="1" dirty="0" smtClean="0">
                <a:solidFill>
                  <a:schemeClr val="accent2"/>
                </a:solidFill>
              </a:rPr>
              <a:t>Sekundenschlaf: </a:t>
            </a:r>
            <a:br>
              <a:rPr lang="de-DE" b="1" dirty="0" smtClean="0">
                <a:solidFill>
                  <a:schemeClr val="accent2"/>
                </a:solidFill>
              </a:rPr>
            </a:br>
            <a:r>
              <a:rPr lang="de-DE" b="1" dirty="0" smtClean="0">
                <a:solidFill>
                  <a:schemeClr val="accent2"/>
                </a:solidFill>
              </a:rPr>
              <a:t>19-Jähriger kracht in Lkw</a:t>
            </a:r>
            <a:endParaRPr lang="de-DE" b="1" dirty="0">
              <a:solidFill>
                <a:schemeClr val="accent2"/>
              </a:solidFill>
            </a:endParaRPr>
          </a:p>
        </p:txBody>
      </p:sp>
      <p:sp>
        <p:nvSpPr>
          <p:cNvPr id="9" name="Textfeld 8"/>
          <p:cNvSpPr txBox="1"/>
          <p:nvPr/>
        </p:nvSpPr>
        <p:spPr>
          <a:xfrm>
            <a:off x="452595" y="4500514"/>
            <a:ext cx="2581276" cy="646331"/>
          </a:xfrm>
          <a:prstGeom prst="rect">
            <a:avLst/>
          </a:prstGeom>
          <a:noFill/>
        </p:spPr>
        <p:txBody>
          <a:bodyPr wrap="square" rtlCol="0">
            <a:spAutoFit/>
          </a:bodyPr>
          <a:lstStyle/>
          <a:p>
            <a:pPr algn="ctr"/>
            <a:r>
              <a:rPr lang="de-DE" dirty="0" smtClean="0">
                <a:solidFill>
                  <a:schemeClr val="accent1"/>
                </a:solidFill>
              </a:rPr>
              <a:t>Nach Sekundenschlaf in Gegenverkehr</a:t>
            </a:r>
            <a:endParaRPr lang="de-DE" dirty="0">
              <a:solidFill>
                <a:schemeClr val="accent1"/>
              </a:solidFill>
            </a:endParaRPr>
          </a:p>
        </p:txBody>
      </p:sp>
      <p:sp>
        <p:nvSpPr>
          <p:cNvPr id="10" name="Textfeld 9"/>
          <p:cNvSpPr txBox="1"/>
          <p:nvPr/>
        </p:nvSpPr>
        <p:spPr>
          <a:xfrm>
            <a:off x="5740401" y="1249190"/>
            <a:ext cx="3886200" cy="923330"/>
          </a:xfrm>
          <a:prstGeom prst="rect">
            <a:avLst/>
          </a:prstGeom>
          <a:noFill/>
        </p:spPr>
        <p:txBody>
          <a:bodyPr wrap="square" rtlCol="0">
            <a:spAutoFit/>
          </a:bodyPr>
          <a:lstStyle/>
          <a:p>
            <a:pPr algn="ctr"/>
            <a:r>
              <a:rPr lang="de-DE" i="1" dirty="0" smtClean="0">
                <a:solidFill>
                  <a:schemeClr val="accent1"/>
                </a:solidFill>
              </a:rPr>
              <a:t>Sekundenschlaf</a:t>
            </a:r>
            <a:r>
              <a:rPr lang="de-DE" dirty="0" smtClean="0">
                <a:solidFill>
                  <a:schemeClr val="accent1"/>
                </a:solidFill>
              </a:rPr>
              <a:t>: </a:t>
            </a:r>
          </a:p>
          <a:p>
            <a:pPr algn="ctr"/>
            <a:r>
              <a:rPr lang="de-DE" dirty="0" smtClean="0">
                <a:solidFill>
                  <a:schemeClr val="accent1"/>
                </a:solidFill>
              </a:rPr>
              <a:t>Drei Schwerverletzte </a:t>
            </a:r>
          </a:p>
          <a:p>
            <a:pPr algn="ctr"/>
            <a:r>
              <a:rPr lang="de-DE" dirty="0" smtClean="0">
                <a:solidFill>
                  <a:schemeClr val="accent1"/>
                </a:solidFill>
              </a:rPr>
              <a:t>bei Unfall in Leipzig</a:t>
            </a:r>
            <a:endParaRPr lang="de-DE" dirty="0">
              <a:solidFill>
                <a:schemeClr val="accent1"/>
              </a:solidFill>
            </a:endParaRPr>
          </a:p>
        </p:txBody>
      </p:sp>
      <p:sp>
        <p:nvSpPr>
          <p:cNvPr id="11" name="Textfeld 10"/>
          <p:cNvSpPr txBox="1"/>
          <p:nvPr/>
        </p:nvSpPr>
        <p:spPr>
          <a:xfrm>
            <a:off x="3600450" y="4810125"/>
            <a:ext cx="2371725" cy="646331"/>
          </a:xfrm>
          <a:prstGeom prst="rect">
            <a:avLst/>
          </a:prstGeom>
          <a:noFill/>
        </p:spPr>
        <p:txBody>
          <a:bodyPr wrap="square" rtlCol="0">
            <a:spAutoFit/>
          </a:bodyPr>
          <a:lstStyle/>
          <a:p>
            <a:pPr algn="ctr"/>
            <a:r>
              <a:rPr lang="de-DE" b="1" i="1" dirty="0" smtClean="0">
                <a:solidFill>
                  <a:schemeClr val="accent3"/>
                </a:solidFill>
              </a:rPr>
              <a:t>Sekundenschlaf</a:t>
            </a:r>
            <a:r>
              <a:rPr lang="de-DE" b="1" dirty="0" smtClean="0">
                <a:solidFill>
                  <a:schemeClr val="accent3"/>
                </a:solidFill>
              </a:rPr>
              <a:t>: Vollsperrung der A7</a:t>
            </a:r>
            <a:endParaRPr lang="de-DE" b="1" dirty="0">
              <a:solidFill>
                <a:schemeClr val="accent3"/>
              </a:solidFill>
            </a:endParaRPr>
          </a:p>
        </p:txBody>
      </p:sp>
      <p:sp>
        <p:nvSpPr>
          <p:cNvPr id="12" name="Textfeld 11"/>
          <p:cNvSpPr txBox="1"/>
          <p:nvPr/>
        </p:nvSpPr>
        <p:spPr>
          <a:xfrm>
            <a:off x="0" y="2093795"/>
            <a:ext cx="4010025" cy="646331"/>
          </a:xfrm>
          <a:prstGeom prst="rect">
            <a:avLst/>
          </a:prstGeom>
          <a:noFill/>
        </p:spPr>
        <p:txBody>
          <a:bodyPr wrap="square" rtlCol="0">
            <a:spAutoFit/>
          </a:bodyPr>
          <a:lstStyle/>
          <a:p>
            <a:pPr algn="ctr"/>
            <a:r>
              <a:rPr lang="de-DE" i="1" dirty="0" smtClean="0">
                <a:solidFill>
                  <a:schemeClr val="accent1"/>
                </a:solidFill>
              </a:rPr>
              <a:t>Sekundenschlaf</a:t>
            </a:r>
            <a:r>
              <a:rPr lang="de-DE" dirty="0" smtClean="0">
                <a:solidFill>
                  <a:schemeClr val="accent1"/>
                </a:solidFill>
              </a:rPr>
              <a:t> – </a:t>
            </a:r>
          </a:p>
          <a:p>
            <a:pPr algn="ctr"/>
            <a:r>
              <a:rPr lang="de-DE" dirty="0" smtClean="0">
                <a:solidFill>
                  <a:schemeClr val="accent1"/>
                </a:solidFill>
              </a:rPr>
              <a:t>Frau kracht in parkende Fahrzeuge</a:t>
            </a:r>
          </a:p>
        </p:txBody>
      </p:sp>
      <p:sp>
        <p:nvSpPr>
          <p:cNvPr id="14" name="Textfeld 13"/>
          <p:cNvSpPr txBox="1"/>
          <p:nvPr/>
        </p:nvSpPr>
        <p:spPr>
          <a:xfrm>
            <a:off x="3285080" y="1248859"/>
            <a:ext cx="2619376" cy="923330"/>
          </a:xfrm>
          <a:prstGeom prst="rect">
            <a:avLst/>
          </a:prstGeom>
          <a:noFill/>
        </p:spPr>
        <p:txBody>
          <a:bodyPr wrap="square" rtlCol="0">
            <a:spAutoFit/>
          </a:bodyPr>
          <a:lstStyle/>
          <a:p>
            <a:pPr algn="ctr"/>
            <a:r>
              <a:rPr lang="de-DE" dirty="0" smtClean="0">
                <a:solidFill>
                  <a:schemeClr val="accent2"/>
                </a:solidFill>
              </a:rPr>
              <a:t>Zwei Schwerverletzte</a:t>
            </a:r>
            <a:br>
              <a:rPr lang="de-DE" dirty="0" smtClean="0">
                <a:solidFill>
                  <a:schemeClr val="accent2"/>
                </a:solidFill>
              </a:rPr>
            </a:br>
            <a:r>
              <a:rPr lang="de-DE" dirty="0" smtClean="0">
                <a:solidFill>
                  <a:schemeClr val="accent2"/>
                </a:solidFill>
              </a:rPr>
              <a:t> in Ilmenau nach </a:t>
            </a:r>
          </a:p>
          <a:p>
            <a:pPr algn="ctr"/>
            <a:r>
              <a:rPr lang="de-DE" i="1" dirty="0" smtClean="0">
                <a:solidFill>
                  <a:schemeClr val="accent2"/>
                </a:solidFill>
              </a:rPr>
              <a:t>Sekundenschlaf</a:t>
            </a:r>
            <a:endParaRPr lang="de-DE" dirty="0">
              <a:solidFill>
                <a:schemeClr val="accent2"/>
              </a:solidFill>
            </a:endParaRPr>
          </a:p>
        </p:txBody>
      </p:sp>
      <p:sp>
        <p:nvSpPr>
          <p:cNvPr id="15" name="Textfeld 14"/>
          <p:cNvSpPr txBox="1"/>
          <p:nvPr/>
        </p:nvSpPr>
        <p:spPr>
          <a:xfrm>
            <a:off x="5619310" y="2754142"/>
            <a:ext cx="2924175" cy="646331"/>
          </a:xfrm>
          <a:prstGeom prst="rect">
            <a:avLst/>
          </a:prstGeom>
          <a:noFill/>
        </p:spPr>
        <p:txBody>
          <a:bodyPr wrap="square" rtlCol="0">
            <a:spAutoFit/>
          </a:bodyPr>
          <a:lstStyle/>
          <a:p>
            <a:pPr algn="ctr"/>
            <a:r>
              <a:rPr lang="de-DE" dirty="0" smtClean="0">
                <a:solidFill>
                  <a:schemeClr val="accent2"/>
                </a:solidFill>
              </a:rPr>
              <a:t>Schorndorf: Unfall wegen </a:t>
            </a:r>
            <a:r>
              <a:rPr lang="de-DE" i="1" dirty="0" smtClean="0">
                <a:solidFill>
                  <a:schemeClr val="accent2"/>
                </a:solidFill>
              </a:rPr>
              <a:t>Sekundenschlaf</a:t>
            </a:r>
            <a:endParaRPr lang="de-DE" dirty="0">
              <a:solidFill>
                <a:schemeClr val="accent2"/>
              </a:solidFill>
            </a:endParaRPr>
          </a:p>
        </p:txBody>
      </p:sp>
      <p:sp>
        <p:nvSpPr>
          <p:cNvPr id="17" name="Textfeld 16"/>
          <p:cNvSpPr txBox="1"/>
          <p:nvPr/>
        </p:nvSpPr>
        <p:spPr>
          <a:xfrm>
            <a:off x="5453206" y="305474"/>
            <a:ext cx="2552701" cy="646331"/>
          </a:xfrm>
          <a:prstGeom prst="rect">
            <a:avLst/>
          </a:prstGeom>
          <a:noFill/>
        </p:spPr>
        <p:txBody>
          <a:bodyPr wrap="square" rtlCol="0">
            <a:spAutoFit/>
          </a:bodyPr>
          <a:lstStyle/>
          <a:p>
            <a:pPr algn="ctr"/>
            <a:r>
              <a:rPr lang="de-DE" b="1" dirty="0" smtClean="0">
                <a:solidFill>
                  <a:schemeClr val="accent3"/>
                </a:solidFill>
              </a:rPr>
              <a:t>Verkehrsunfall nach </a:t>
            </a:r>
            <a:r>
              <a:rPr lang="de-DE" b="1" i="1" dirty="0" smtClean="0">
                <a:solidFill>
                  <a:schemeClr val="accent3"/>
                </a:solidFill>
              </a:rPr>
              <a:t>Sekundenschlaf</a:t>
            </a:r>
            <a:endParaRPr lang="de-DE" b="1" dirty="0">
              <a:solidFill>
                <a:schemeClr val="accent3"/>
              </a:solidFill>
            </a:endParaRPr>
          </a:p>
        </p:txBody>
      </p:sp>
      <p:sp>
        <p:nvSpPr>
          <p:cNvPr id="19" name="Textfeld 18"/>
          <p:cNvSpPr txBox="1"/>
          <p:nvPr/>
        </p:nvSpPr>
        <p:spPr>
          <a:xfrm>
            <a:off x="6162675" y="4231312"/>
            <a:ext cx="2981325" cy="923330"/>
          </a:xfrm>
          <a:prstGeom prst="rect">
            <a:avLst/>
          </a:prstGeom>
          <a:noFill/>
        </p:spPr>
        <p:txBody>
          <a:bodyPr wrap="square" rtlCol="0">
            <a:spAutoFit/>
          </a:bodyPr>
          <a:lstStyle/>
          <a:p>
            <a:pPr algn="ctr"/>
            <a:r>
              <a:rPr lang="de-DE" b="1" dirty="0" smtClean="0">
                <a:solidFill>
                  <a:schemeClr val="accent1"/>
                </a:solidFill>
              </a:rPr>
              <a:t>A30: </a:t>
            </a:r>
            <a:r>
              <a:rPr lang="de-DE" b="1" i="1" dirty="0" smtClean="0">
                <a:solidFill>
                  <a:schemeClr val="accent1"/>
                </a:solidFill>
              </a:rPr>
              <a:t>Sekundenschlaf</a:t>
            </a:r>
            <a:r>
              <a:rPr lang="de-DE" b="1" dirty="0" smtClean="0">
                <a:solidFill>
                  <a:schemeClr val="accent1"/>
                </a:solidFill>
              </a:rPr>
              <a:t> führt zu Unfall bei </a:t>
            </a:r>
            <a:r>
              <a:rPr lang="de-DE" b="1" dirty="0" err="1" smtClean="0">
                <a:solidFill>
                  <a:schemeClr val="accent1"/>
                </a:solidFill>
              </a:rPr>
              <a:t>Schüttorf</a:t>
            </a:r>
            <a:endParaRPr lang="de-DE" dirty="0">
              <a:solidFill>
                <a:schemeClr val="accent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13</a:t>
            </a:fld>
            <a:endParaRPr lang="de-DE" dirty="0"/>
          </a:p>
        </p:txBody>
      </p:sp>
      <p:sp>
        <p:nvSpPr>
          <p:cNvPr id="6" name="Textfeld 5"/>
          <p:cNvSpPr txBox="1"/>
          <p:nvPr/>
        </p:nvSpPr>
        <p:spPr>
          <a:xfrm>
            <a:off x="1404770" y="555027"/>
            <a:ext cx="4533900" cy="646331"/>
          </a:xfrm>
          <a:prstGeom prst="rect">
            <a:avLst/>
          </a:prstGeom>
          <a:noFill/>
        </p:spPr>
        <p:txBody>
          <a:bodyPr wrap="square" rtlCol="0">
            <a:spAutoFit/>
          </a:bodyPr>
          <a:lstStyle/>
          <a:p>
            <a:pPr algn="ctr"/>
            <a:r>
              <a:rPr lang="de-DE" b="1" dirty="0" smtClean="0">
                <a:solidFill>
                  <a:schemeClr val="accent2"/>
                </a:solidFill>
              </a:rPr>
              <a:t>Sekundenschlaf: </a:t>
            </a:r>
            <a:br>
              <a:rPr lang="de-DE" b="1" dirty="0" smtClean="0">
                <a:solidFill>
                  <a:schemeClr val="accent2"/>
                </a:solidFill>
              </a:rPr>
            </a:br>
            <a:r>
              <a:rPr lang="de-DE" b="1" dirty="0" smtClean="0">
                <a:solidFill>
                  <a:schemeClr val="accent2"/>
                </a:solidFill>
              </a:rPr>
              <a:t>Gegen Ampel geprallt</a:t>
            </a:r>
            <a:endParaRPr lang="de-DE" b="1" dirty="0">
              <a:solidFill>
                <a:schemeClr val="accent2"/>
              </a:solidFill>
            </a:endParaRPr>
          </a:p>
        </p:txBody>
      </p:sp>
      <p:sp>
        <p:nvSpPr>
          <p:cNvPr id="9" name="Textfeld 8"/>
          <p:cNvSpPr txBox="1"/>
          <p:nvPr/>
        </p:nvSpPr>
        <p:spPr>
          <a:xfrm>
            <a:off x="394794" y="3744158"/>
            <a:ext cx="2581276" cy="646331"/>
          </a:xfrm>
          <a:prstGeom prst="rect">
            <a:avLst/>
          </a:prstGeom>
          <a:noFill/>
        </p:spPr>
        <p:txBody>
          <a:bodyPr wrap="square" rtlCol="0">
            <a:spAutoFit/>
          </a:bodyPr>
          <a:lstStyle/>
          <a:p>
            <a:pPr algn="ctr"/>
            <a:r>
              <a:rPr lang="de-DE" dirty="0" smtClean="0">
                <a:solidFill>
                  <a:schemeClr val="accent1"/>
                </a:solidFill>
              </a:rPr>
              <a:t>Nach Sekundenschlaf in Gegenverkehr</a:t>
            </a:r>
            <a:endParaRPr lang="de-DE" dirty="0">
              <a:solidFill>
                <a:schemeClr val="accent1"/>
              </a:solidFill>
            </a:endParaRPr>
          </a:p>
        </p:txBody>
      </p:sp>
      <p:sp>
        <p:nvSpPr>
          <p:cNvPr id="11" name="Textfeld 10"/>
          <p:cNvSpPr txBox="1"/>
          <p:nvPr/>
        </p:nvSpPr>
        <p:spPr>
          <a:xfrm>
            <a:off x="3205339" y="4674658"/>
            <a:ext cx="2371725" cy="646331"/>
          </a:xfrm>
          <a:prstGeom prst="rect">
            <a:avLst/>
          </a:prstGeom>
          <a:noFill/>
        </p:spPr>
        <p:txBody>
          <a:bodyPr wrap="square" rtlCol="0">
            <a:spAutoFit/>
          </a:bodyPr>
          <a:lstStyle/>
          <a:p>
            <a:pPr algn="ctr"/>
            <a:r>
              <a:rPr lang="de-DE" b="1" i="1" dirty="0" smtClean="0">
                <a:solidFill>
                  <a:schemeClr val="accent3"/>
                </a:solidFill>
              </a:rPr>
              <a:t>Sekundenschlaf</a:t>
            </a:r>
            <a:r>
              <a:rPr lang="de-DE" b="1" dirty="0" smtClean="0">
                <a:solidFill>
                  <a:schemeClr val="accent3"/>
                </a:solidFill>
              </a:rPr>
              <a:t>: Vollsperrung der A7</a:t>
            </a:r>
            <a:endParaRPr lang="de-DE" b="1" dirty="0">
              <a:solidFill>
                <a:schemeClr val="accent3"/>
              </a:solidFill>
            </a:endParaRPr>
          </a:p>
        </p:txBody>
      </p:sp>
      <p:sp>
        <p:nvSpPr>
          <p:cNvPr id="12" name="Textfeld 11"/>
          <p:cNvSpPr txBox="1"/>
          <p:nvPr/>
        </p:nvSpPr>
        <p:spPr>
          <a:xfrm>
            <a:off x="237137" y="1512627"/>
            <a:ext cx="4010025" cy="646331"/>
          </a:xfrm>
          <a:prstGeom prst="rect">
            <a:avLst/>
          </a:prstGeom>
          <a:noFill/>
        </p:spPr>
        <p:txBody>
          <a:bodyPr wrap="square" rtlCol="0">
            <a:spAutoFit/>
          </a:bodyPr>
          <a:lstStyle/>
          <a:p>
            <a:pPr algn="ctr"/>
            <a:r>
              <a:rPr lang="de-DE" i="1" dirty="0" smtClean="0">
                <a:solidFill>
                  <a:schemeClr val="accent1"/>
                </a:solidFill>
              </a:rPr>
              <a:t>Sekundenschlaf</a:t>
            </a:r>
            <a:r>
              <a:rPr lang="de-DE" dirty="0" smtClean="0">
                <a:solidFill>
                  <a:schemeClr val="accent1"/>
                </a:solidFill>
              </a:rPr>
              <a:t> – </a:t>
            </a:r>
          </a:p>
          <a:p>
            <a:pPr algn="ctr"/>
            <a:r>
              <a:rPr lang="de-DE" dirty="0" smtClean="0">
                <a:solidFill>
                  <a:schemeClr val="accent1"/>
                </a:solidFill>
              </a:rPr>
              <a:t>Frau kracht in parkende Fahrzeuge</a:t>
            </a:r>
          </a:p>
        </p:txBody>
      </p:sp>
      <p:sp>
        <p:nvSpPr>
          <p:cNvPr id="17" name="Textfeld 16"/>
          <p:cNvSpPr txBox="1"/>
          <p:nvPr/>
        </p:nvSpPr>
        <p:spPr>
          <a:xfrm>
            <a:off x="5098204" y="1574876"/>
            <a:ext cx="2552701" cy="646331"/>
          </a:xfrm>
          <a:prstGeom prst="rect">
            <a:avLst/>
          </a:prstGeom>
          <a:noFill/>
        </p:spPr>
        <p:txBody>
          <a:bodyPr wrap="square" rtlCol="0">
            <a:spAutoFit/>
          </a:bodyPr>
          <a:lstStyle/>
          <a:p>
            <a:pPr algn="ctr"/>
            <a:r>
              <a:rPr lang="de-DE" b="1" dirty="0" smtClean="0">
                <a:solidFill>
                  <a:schemeClr val="accent3"/>
                </a:solidFill>
              </a:rPr>
              <a:t>Verkehrsunfall nach </a:t>
            </a:r>
            <a:r>
              <a:rPr lang="de-DE" b="1" i="1" dirty="0" smtClean="0">
                <a:solidFill>
                  <a:schemeClr val="accent3"/>
                </a:solidFill>
              </a:rPr>
              <a:t>Sekundenschlaf</a:t>
            </a:r>
            <a:endParaRPr lang="de-DE" b="1" dirty="0">
              <a:solidFill>
                <a:schemeClr val="accent3"/>
              </a:solidFill>
            </a:endParaRPr>
          </a:p>
        </p:txBody>
      </p:sp>
      <p:sp>
        <p:nvSpPr>
          <p:cNvPr id="19" name="Textfeld 18"/>
          <p:cNvSpPr txBox="1"/>
          <p:nvPr/>
        </p:nvSpPr>
        <p:spPr>
          <a:xfrm>
            <a:off x="6162675" y="4231312"/>
            <a:ext cx="2981325" cy="923330"/>
          </a:xfrm>
          <a:prstGeom prst="rect">
            <a:avLst/>
          </a:prstGeom>
          <a:noFill/>
        </p:spPr>
        <p:txBody>
          <a:bodyPr wrap="square" rtlCol="0">
            <a:spAutoFit/>
          </a:bodyPr>
          <a:lstStyle/>
          <a:p>
            <a:pPr algn="ctr"/>
            <a:r>
              <a:rPr lang="de-DE" b="1" dirty="0" smtClean="0">
                <a:solidFill>
                  <a:schemeClr val="accent1"/>
                </a:solidFill>
              </a:rPr>
              <a:t>A30: </a:t>
            </a:r>
            <a:r>
              <a:rPr lang="de-DE" b="1" i="1" dirty="0" smtClean="0">
                <a:solidFill>
                  <a:schemeClr val="accent1"/>
                </a:solidFill>
              </a:rPr>
              <a:t>Sekundenschlaf</a:t>
            </a:r>
            <a:r>
              <a:rPr lang="de-DE" b="1" dirty="0" smtClean="0">
                <a:solidFill>
                  <a:schemeClr val="accent1"/>
                </a:solidFill>
              </a:rPr>
              <a:t> führt zu Unfall bei </a:t>
            </a:r>
            <a:r>
              <a:rPr lang="de-DE" b="1" dirty="0" err="1" smtClean="0">
                <a:solidFill>
                  <a:schemeClr val="accent1"/>
                </a:solidFill>
              </a:rPr>
              <a:t>Schüttorf</a:t>
            </a:r>
            <a:endParaRPr lang="de-DE" dirty="0">
              <a:solidFill>
                <a:schemeClr val="accent1"/>
              </a:solidFill>
            </a:endParaRPr>
          </a:p>
        </p:txBody>
      </p:sp>
      <p:sp>
        <p:nvSpPr>
          <p:cNvPr id="20" name="Inhaltsplatzhalter 2"/>
          <p:cNvSpPr>
            <a:spLocks noGrp="1"/>
          </p:cNvSpPr>
          <p:nvPr>
            <p:ph idx="1"/>
          </p:nvPr>
        </p:nvSpPr>
        <p:spPr>
          <a:xfrm>
            <a:off x="149663" y="1839432"/>
            <a:ext cx="8821594" cy="2336551"/>
          </a:xfrm>
        </p:spPr>
        <p:txBody>
          <a:bodyPr>
            <a:noAutofit/>
          </a:bodyPr>
          <a:lstStyle/>
          <a:p>
            <a:pPr marL="0" lvl="1" indent="0" algn="ctr">
              <a:buNone/>
            </a:pPr>
            <a:endParaRPr lang="de-DE" sz="4000" dirty="0" smtClean="0">
              <a:solidFill>
                <a:schemeClr val="accent1"/>
              </a:solidFill>
            </a:endParaRPr>
          </a:p>
          <a:p>
            <a:pPr marL="0" lvl="1" indent="0" algn="ctr">
              <a:buNone/>
            </a:pPr>
            <a:r>
              <a:rPr lang="de-DE" sz="3200" dirty="0" smtClean="0">
                <a:solidFill>
                  <a:schemeClr val="accent1"/>
                </a:solidFill>
              </a:rPr>
              <a:t>Wie sehen Ihre Erfahrungen </a:t>
            </a:r>
            <a:br>
              <a:rPr lang="de-DE" sz="3200" dirty="0" smtClean="0">
                <a:solidFill>
                  <a:schemeClr val="accent1"/>
                </a:solidFill>
              </a:rPr>
            </a:br>
            <a:r>
              <a:rPr lang="de-DE" sz="3200" dirty="0" smtClean="0">
                <a:solidFill>
                  <a:schemeClr val="accent1"/>
                </a:solidFill>
              </a:rPr>
              <a:t>mit Müdigkeit am Steuer aus?</a:t>
            </a:r>
          </a:p>
        </p:txBody>
      </p:sp>
      <p:sp>
        <p:nvSpPr>
          <p:cNvPr id="13"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Begriff des ungewollten Einschlafens.</a:t>
            </a:r>
            <a:endParaRPr lang="de-DE" dirty="0"/>
          </a:p>
        </p:txBody>
      </p:sp>
      <p:sp>
        <p:nvSpPr>
          <p:cNvPr id="3" name="Inhaltsplatzhalter 2"/>
          <p:cNvSpPr>
            <a:spLocks noGrp="1"/>
          </p:cNvSpPr>
          <p:nvPr>
            <p:ph sz="half" idx="1"/>
          </p:nvPr>
        </p:nvSpPr>
        <p:spPr>
          <a:xfrm>
            <a:off x="160337" y="1628775"/>
            <a:ext cx="4455907" cy="3946115"/>
          </a:xfrm>
        </p:spPr>
        <p:txBody>
          <a:bodyPr>
            <a:noAutofit/>
          </a:bodyPr>
          <a:lstStyle/>
          <a:p>
            <a:pPr lvl="1" algn="just"/>
            <a:r>
              <a:rPr lang="de-DE" dirty="0" smtClean="0"/>
              <a:t>Das ungewollte Einschlafen kündigt sich durch Anzeichen (Blinzeln, Gähnen etc.) an und passiert dann unwillkürlich und </a:t>
            </a:r>
            <a:r>
              <a:rPr lang="de-DE" b="1" dirty="0" smtClean="0"/>
              <a:t>unbewusst</a:t>
            </a:r>
            <a:r>
              <a:rPr lang="de-DE" dirty="0" smtClean="0"/>
              <a:t> im Sekundenbereich:</a:t>
            </a:r>
          </a:p>
          <a:p>
            <a:pPr marL="468313" lvl="1" indent="-285750">
              <a:buFont typeface="Arial"/>
              <a:buChar char="•"/>
            </a:pPr>
            <a:r>
              <a:rPr lang="de-DE" dirty="0" smtClean="0"/>
              <a:t>die Augen fallen teilweise zu</a:t>
            </a:r>
            <a:r>
              <a:rPr lang="de-DE" dirty="0"/>
              <a:t>, </a:t>
            </a:r>
            <a:endParaRPr lang="de-DE" dirty="0" smtClean="0"/>
          </a:p>
          <a:p>
            <a:pPr marL="468313" lvl="1" indent="-285750">
              <a:buFont typeface="Arial"/>
              <a:buChar char="•"/>
            </a:pPr>
            <a:r>
              <a:rPr lang="de-DE" dirty="0" smtClean="0"/>
              <a:t>der Muskeltonus schwindet oft, </a:t>
            </a:r>
          </a:p>
          <a:p>
            <a:pPr marL="468313" lvl="1" indent="-285750">
              <a:buFont typeface="Arial"/>
              <a:buChar char="•"/>
            </a:pPr>
            <a:r>
              <a:rPr lang="de-DE" dirty="0" smtClean="0"/>
              <a:t>Reaktionen </a:t>
            </a:r>
            <a:r>
              <a:rPr lang="de-DE" dirty="0"/>
              <a:t>auf externe Anforderungen sind reduziert oder fallen </a:t>
            </a:r>
            <a:r>
              <a:rPr lang="de-DE" dirty="0" smtClean="0"/>
              <a:t>aus</a:t>
            </a:r>
          </a:p>
        </p:txBody>
      </p:sp>
      <p:sp>
        <p:nvSpPr>
          <p:cNvPr id="4" name="Foliennummernplatzhalter 3"/>
          <p:cNvSpPr>
            <a:spLocks noGrp="1"/>
          </p:cNvSpPr>
          <p:nvPr>
            <p:ph type="sldNum" sz="quarter" idx="12"/>
          </p:nvPr>
        </p:nvSpPr>
        <p:spPr/>
        <p:txBody>
          <a:bodyPr/>
          <a:lstStyle/>
          <a:p>
            <a:fld id="{C14075F3-F5BF-419D-BE50-EBF9B68250F3}" type="slidenum">
              <a:rPr lang="de-DE" smtClean="0"/>
              <a:pPr/>
              <a:t>14</a:t>
            </a:fld>
            <a:endParaRPr lang="de-DE" dirty="0"/>
          </a:p>
        </p:txBody>
      </p:sp>
      <p:pic>
        <p:nvPicPr>
          <p:cNvPr id="1026" name="Picture 2" descr="H:\Boerries\Müdigkeit\Fotos\Müde Fahrer\DVR_Siegburg_Muedigkeit_HiRes_046.jpg"/>
          <p:cNvPicPr>
            <a:picLocks noChangeAspect="1" noChangeArrowheads="1"/>
          </p:cNvPicPr>
          <p:nvPr/>
        </p:nvPicPr>
        <p:blipFill>
          <a:blip r:embed="rId3" cstate="print"/>
          <a:srcRect/>
          <a:stretch>
            <a:fillRect/>
          </a:stretch>
        </p:blipFill>
        <p:spPr bwMode="auto">
          <a:xfrm>
            <a:off x="4849906" y="1893416"/>
            <a:ext cx="4115698" cy="2746800"/>
          </a:xfrm>
          <a:prstGeom prst="rect">
            <a:avLst/>
          </a:prstGeom>
          <a:noFill/>
        </p:spPr>
      </p:pic>
      <p:sp>
        <p:nvSpPr>
          <p:cNvPr id="7" name="Textfeld 6"/>
          <p:cNvSpPr txBox="1"/>
          <p:nvPr/>
        </p:nvSpPr>
        <p:spPr>
          <a:xfrm>
            <a:off x="4831098" y="4647818"/>
            <a:ext cx="1473713" cy="246221"/>
          </a:xfrm>
          <a:prstGeom prst="rect">
            <a:avLst/>
          </a:prstGeom>
          <a:noFill/>
        </p:spPr>
        <p:txBody>
          <a:bodyPr wrap="square" rtlCol="0">
            <a:spAutoFit/>
          </a:bodyPr>
          <a:lstStyle/>
          <a:p>
            <a:r>
              <a:rPr lang="de-DE" sz="1000" dirty="0" smtClean="0"/>
              <a:t>Foto: DVR e.V.</a:t>
            </a:r>
            <a:endParaRPr lang="de-DE" sz="1000" dirty="0"/>
          </a:p>
        </p:txBody>
      </p:sp>
    </p:spTree>
    <p:extLst>
      <p:ext uri="{BB962C8B-B14F-4D97-AF65-F5344CB8AC3E}">
        <p14:creationId xmlns:p14="http://schemas.microsoft.com/office/powerpoint/2010/main" val="37048042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Verbreitung von Müdigkeit am Steuer.</a:t>
            </a:r>
            <a:endParaRPr lang="de-DE" dirty="0"/>
          </a:p>
        </p:txBody>
      </p:sp>
      <p:sp>
        <p:nvSpPr>
          <p:cNvPr id="3" name="Inhaltsplatzhalter 2"/>
          <p:cNvSpPr>
            <a:spLocks noGrp="1"/>
          </p:cNvSpPr>
          <p:nvPr>
            <p:ph idx="1"/>
          </p:nvPr>
        </p:nvSpPr>
        <p:spPr>
          <a:xfrm>
            <a:off x="171064" y="1600199"/>
            <a:ext cx="8821594" cy="3874326"/>
          </a:xfrm>
        </p:spPr>
        <p:txBody>
          <a:bodyPr>
            <a:normAutofit/>
          </a:bodyPr>
          <a:lstStyle/>
          <a:p>
            <a:pPr lvl="1" algn="just"/>
            <a:r>
              <a:rPr lang="de-DE" dirty="0" smtClean="0"/>
              <a:t>Müdigkeit ist in der Unfallstatistik für nur </a:t>
            </a:r>
            <a:r>
              <a:rPr lang="de-DE" b="1" dirty="0" smtClean="0"/>
              <a:t>0,5 % </a:t>
            </a:r>
            <a:r>
              <a:rPr lang="de-DE" dirty="0" smtClean="0"/>
              <a:t>aller schweren Verkehrsunfälle die Ursache:</a:t>
            </a:r>
          </a:p>
          <a:p>
            <a:pPr lvl="2" algn="just"/>
            <a:r>
              <a:rPr lang="de-DE" dirty="0"/>
              <a:t>S</a:t>
            </a:r>
            <a:r>
              <a:rPr lang="de-DE" dirty="0" smtClean="0"/>
              <a:t>ie wird von Betroffenen häufig nicht zugegeben.</a:t>
            </a:r>
          </a:p>
          <a:p>
            <a:pPr lvl="2" algn="just"/>
            <a:r>
              <a:rPr lang="de-DE" dirty="0"/>
              <a:t>S</a:t>
            </a:r>
            <a:r>
              <a:rPr lang="de-DE" dirty="0" smtClean="0"/>
              <a:t>ie ist für die Polizei schwer zu erfassen bzw. zu beweisen.</a:t>
            </a:r>
          </a:p>
          <a:p>
            <a:pPr lvl="2" algn="just">
              <a:buNone/>
            </a:pPr>
            <a:endParaRPr lang="de-DE" dirty="0" smtClean="0"/>
          </a:p>
          <a:p>
            <a:pPr lvl="1" algn="just"/>
            <a:r>
              <a:rPr lang="de-DE" dirty="0" smtClean="0"/>
              <a:t> Experten vermuten eine weitaus höhere Dunkelziffer und überproportionale Unfallschwere.</a:t>
            </a:r>
          </a:p>
          <a:p>
            <a:pPr lvl="2" algn="just"/>
            <a:r>
              <a:rPr lang="de-DE" dirty="0" smtClean="0"/>
              <a:t>AAA</a:t>
            </a:r>
            <a:r>
              <a:rPr lang="en-US" dirty="0" smtClean="0"/>
              <a:t> Foundation for Traffic Safety (2011): </a:t>
            </a:r>
            <a:r>
              <a:rPr lang="en-US" dirty="0" err="1" smtClean="0"/>
              <a:t>Jeder</a:t>
            </a:r>
            <a:r>
              <a:rPr lang="en-US" dirty="0" smtClean="0"/>
              <a:t> 6. </a:t>
            </a:r>
            <a:r>
              <a:rPr lang="en-US" dirty="0" err="1" smtClean="0"/>
              <a:t>Unfall</a:t>
            </a:r>
            <a:r>
              <a:rPr lang="en-US" dirty="0" smtClean="0"/>
              <a:t> </a:t>
            </a:r>
            <a:r>
              <a:rPr lang="en-US" dirty="0" err="1" smtClean="0"/>
              <a:t>mit</a:t>
            </a:r>
            <a:r>
              <a:rPr lang="en-US" dirty="0" smtClean="0"/>
              <a:t> </a:t>
            </a:r>
            <a:r>
              <a:rPr lang="en-US" dirty="0" err="1" smtClean="0"/>
              <a:t>Toten</a:t>
            </a:r>
            <a:r>
              <a:rPr lang="en-US" dirty="0" smtClean="0"/>
              <a:t> </a:t>
            </a:r>
            <a:r>
              <a:rPr lang="en-US" dirty="0" err="1" smtClean="0"/>
              <a:t>ist</a:t>
            </a:r>
            <a:r>
              <a:rPr lang="en-US" dirty="0" smtClean="0"/>
              <a:t> </a:t>
            </a:r>
            <a:r>
              <a:rPr lang="en-US" dirty="0" err="1" smtClean="0"/>
              <a:t>müdigkeitsbedingt</a:t>
            </a:r>
            <a:r>
              <a:rPr lang="en-US" dirty="0" smtClean="0"/>
              <a:t>.</a:t>
            </a:r>
          </a:p>
          <a:p>
            <a:pPr lvl="2" algn="just">
              <a:buNone/>
            </a:pPr>
            <a:endParaRPr lang="en-US" dirty="0" smtClean="0"/>
          </a:p>
          <a:p>
            <a:pPr lvl="1" algn="just"/>
            <a:r>
              <a:rPr lang="en-US" dirty="0" err="1" smtClean="0"/>
              <a:t>Im</a:t>
            </a:r>
            <a:r>
              <a:rPr lang="en-US" dirty="0" smtClean="0"/>
              <a:t> </a:t>
            </a:r>
            <a:r>
              <a:rPr lang="en-US" dirty="0" err="1" smtClean="0"/>
              <a:t>Vergleich</a:t>
            </a:r>
            <a:r>
              <a:rPr lang="en-US" dirty="0" smtClean="0"/>
              <a:t> </a:t>
            </a:r>
            <a:r>
              <a:rPr lang="en-US" dirty="0" err="1" smtClean="0"/>
              <a:t>dazu</a:t>
            </a:r>
            <a:r>
              <a:rPr lang="en-US" dirty="0" smtClean="0"/>
              <a:t>: </a:t>
            </a:r>
          </a:p>
          <a:p>
            <a:pPr lvl="2" algn="just"/>
            <a:r>
              <a:rPr lang="en-US" dirty="0" err="1" smtClean="0"/>
              <a:t>Statistisches</a:t>
            </a:r>
            <a:r>
              <a:rPr lang="en-US" dirty="0" smtClean="0"/>
              <a:t> </a:t>
            </a:r>
            <a:r>
              <a:rPr lang="en-US" dirty="0" err="1" smtClean="0"/>
              <a:t>Bundesamt</a:t>
            </a:r>
            <a:r>
              <a:rPr lang="en-US" dirty="0" smtClean="0"/>
              <a:t> (2015):  </a:t>
            </a:r>
            <a:r>
              <a:rPr lang="en-US" dirty="0" err="1" smtClean="0"/>
              <a:t>Jeder</a:t>
            </a:r>
            <a:r>
              <a:rPr lang="en-US" dirty="0" smtClean="0"/>
              <a:t> 14. </a:t>
            </a:r>
            <a:r>
              <a:rPr lang="en-US" dirty="0" err="1" smtClean="0"/>
              <a:t>Unfall</a:t>
            </a:r>
            <a:r>
              <a:rPr lang="en-US" dirty="0" smtClean="0"/>
              <a:t> </a:t>
            </a:r>
            <a:r>
              <a:rPr lang="en-US" dirty="0" err="1" smtClean="0"/>
              <a:t>mit</a:t>
            </a:r>
            <a:r>
              <a:rPr lang="en-US" dirty="0" smtClean="0"/>
              <a:t> </a:t>
            </a:r>
            <a:r>
              <a:rPr lang="en-US" dirty="0" err="1" smtClean="0"/>
              <a:t>Toten</a:t>
            </a:r>
            <a:r>
              <a:rPr lang="en-US" dirty="0" smtClean="0"/>
              <a:t> </a:t>
            </a:r>
            <a:r>
              <a:rPr lang="en-US" dirty="0" err="1" smtClean="0"/>
              <a:t>ist</a:t>
            </a:r>
            <a:r>
              <a:rPr lang="en-US" dirty="0" smtClean="0"/>
              <a:t> </a:t>
            </a:r>
            <a:r>
              <a:rPr lang="en-US" dirty="0" err="1" smtClean="0"/>
              <a:t>alkoholbedingt</a:t>
            </a:r>
            <a:r>
              <a:rPr lang="en-US" dirty="0" smtClean="0"/>
              <a:t>.</a:t>
            </a:r>
          </a:p>
        </p:txBody>
      </p:sp>
      <p:sp>
        <p:nvSpPr>
          <p:cNvPr id="4" name="Foliennummernplatzhalter 3"/>
          <p:cNvSpPr>
            <a:spLocks noGrp="1"/>
          </p:cNvSpPr>
          <p:nvPr>
            <p:ph type="sldNum" sz="quarter" idx="12"/>
          </p:nvPr>
        </p:nvSpPr>
        <p:spPr/>
        <p:txBody>
          <a:bodyPr/>
          <a:lstStyle/>
          <a:p>
            <a:fld id="{C14075F3-F5BF-419D-BE50-EBF9B68250F3}" type="slidenum">
              <a:rPr lang="de-DE" smtClean="0"/>
              <a:pPr/>
              <a:t>15</a:t>
            </a:fld>
            <a:endParaRPr lang="de-DE"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Müdigkeit am Steuer in Europa.</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16</a:t>
            </a:fld>
            <a:endParaRPr lang="de-DE" dirty="0"/>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4104026759"/>
              </p:ext>
            </p:extLst>
          </p:nvPr>
        </p:nvGraphicFramePr>
        <p:xfrm>
          <a:off x="1" y="1400537"/>
          <a:ext cx="9082423" cy="40027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a:off x="192024" y="5319575"/>
            <a:ext cx="8766905" cy="246221"/>
          </a:xfrm>
          <a:prstGeom prst="rect">
            <a:avLst/>
          </a:prstGeom>
          <a:noFill/>
        </p:spPr>
        <p:txBody>
          <a:bodyPr wrap="square" rtlCol="0">
            <a:spAutoFit/>
          </a:bodyPr>
          <a:lstStyle/>
          <a:p>
            <a:pPr algn="r"/>
            <a:r>
              <a:rPr lang="de-DE" sz="1000" dirty="0" smtClean="0"/>
              <a:t>Quelle: </a:t>
            </a:r>
            <a:r>
              <a:rPr lang="en-US" sz="1000" dirty="0" smtClean="0"/>
              <a:t>European Sleep and Research Society</a:t>
            </a:r>
            <a:r>
              <a:rPr lang="de-DE" sz="1000" dirty="0" smtClean="0"/>
              <a:t>, 2015</a:t>
            </a:r>
            <a:endParaRPr lang="de-DE" sz="1000"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Ergebnisse zu Müdigkeit am Steuer.</a:t>
            </a:r>
            <a:endParaRPr lang="de-DE" dirty="0"/>
          </a:p>
        </p:txBody>
      </p:sp>
      <p:sp>
        <p:nvSpPr>
          <p:cNvPr id="3" name="Inhaltsplatzhalter 2"/>
          <p:cNvSpPr>
            <a:spLocks noGrp="1"/>
          </p:cNvSpPr>
          <p:nvPr>
            <p:ph idx="1"/>
          </p:nvPr>
        </p:nvSpPr>
        <p:spPr/>
        <p:txBody>
          <a:bodyPr/>
          <a:lstStyle/>
          <a:p>
            <a:pPr lvl="1" algn="just"/>
            <a:r>
              <a:rPr lang="de-DE" dirty="0" smtClean="0"/>
              <a:t>Telefonische Umfrage unter </a:t>
            </a:r>
            <a:r>
              <a:rPr lang="de-DE" b="1" dirty="0" smtClean="0"/>
              <a:t>1.000 Pkw-Fahrer/inne</a:t>
            </a:r>
            <a:r>
              <a:rPr lang="de-DE" dirty="0" smtClean="0"/>
              <a:t>n im Oktober 2016 durch das Meinungsforschungsinstitut Kantar Emnid im Auftrag des DVR </a:t>
            </a:r>
          </a:p>
          <a:p>
            <a:pPr algn="just"/>
            <a:endParaRPr lang="de-DE" dirty="0" smtClean="0"/>
          </a:p>
          <a:p>
            <a:pPr lvl="1" algn="just"/>
            <a:r>
              <a:rPr lang="de-DE" dirty="0" smtClean="0"/>
              <a:t>Persönliche Befragung von </a:t>
            </a:r>
            <a:r>
              <a:rPr lang="de-DE" b="1" dirty="0" smtClean="0"/>
              <a:t>353 Lkw-Fahrer/innen</a:t>
            </a:r>
            <a:r>
              <a:rPr lang="de-DE" dirty="0" smtClean="0"/>
              <a:t> ab 3,5 Tonnen im Juli 2017 durch das Meinungsforschungsinstitut Kantar Emnid im Auftrag des DVR und der DGSM</a:t>
            </a:r>
          </a:p>
          <a:p>
            <a:pPr lvl="2" algn="just"/>
            <a:r>
              <a:rPr lang="de-DE" dirty="0" smtClean="0"/>
              <a:t>Geschlecht: 351 männlich, 2 weiblich</a:t>
            </a:r>
          </a:p>
          <a:p>
            <a:pPr lvl="2" algn="just"/>
            <a:r>
              <a:rPr lang="de-DE" dirty="0" smtClean="0"/>
              <a:t>Alter: 27 % unter 40 Jahren; 33 % zwischen 40 bis 50 Jahre; 40 % über 50 Jahre</a:t>
            </a:r>
          </a:p>
          <a:p>
            <a:pPr lvl="2" algn="just"/>
            <a:r>
              <a:rPr lang="de-DE" dirty="0" smtClean="0"/>
              <a:t>Berufserfahrung: 34 % weniger als 10 Jahre; 37 % zwischen 10 und 20 Jahren; 29 % über 20 Jahre</a:t>
            </a:r>
          </a:p>
          <a:p>
            <a:r>
              <a:rPr lang="de-DE" dirty="0" smtClean="0"/>
              <a:t> </a:t>
            </a:r>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17</a:t>
            </a:fld>
            <a:endParaRPr lang="de-DE" dirty="0"/>
          </a:p>
        </p:txBody>
      </p:sp>
      <p:sp>
        <p:nvSpPr>
          <p:cNvPr id="5" name="Textfeld 4"/>
          <p:cNvSpPr txBox="1"/>
          <p:nvPr/>
        </p:nvSpPr>
        <p:spPr>
          <a:xfrm>
            <a:off x="295779" y="5319664"/>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extLst>
      <p:ext uri="{BB962C8B-B14F-4D97-AF65-F5344CB8AC3E}">
        <p14:creationId xmlns:p14="http://schemas.microsoft.com/office/powerpoint/2010/main" val="12343743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Fahrer/innen unterschätzen die Gefahr.</a:t>
            </a:r>
            <a:endParaRPr lang="de-DE" dirty="0"/>
          </a:p>
        </p:txBody>
      </p:sp>
      <p:sp>
        <p:nvSpPr>
          <p:cNvPr id="3" name="Inhaltsplatzhalter 2"/>
          <p:cNvSpPr>
            <a:spLocks noGrp="1"/>
          </p:cNvSpPr>
          <p:nvPr>
            <p:ph idx="1"/>
          </p:nvPr>
        </p:nvSpPr>
        <p:spPr/>
        <p:txBody>
          <a:bodyPr/>
          <a:lstStyle/>
          <a:p>
            <a:pPr algn="just"/>
            <a:r>
              <a:rPr lang="de-DE" sz="2400" b="1" dirty="0" smtClean="0">
                <a:solidFill>
                  <a:schemeClr val="accent1"/>
                </a:solidFill>
              </a:rPr>
              <a:t>26 % </a:t>
            </a:r>
            <a:r>
              <a:rPr lang="de-DE" dirty="0" smtClean="0"/>
              <a:t>der Pkw-Fahrer/innen und  </a:t>
            </a:r>
            <a:r>
              <a:rPr lang="de-DE" sz="2400" b="1" dirty="0" smtClean="0">
                <a:solidFill>
                  <a:schemeClr val="accent2"/>
                </a:solidFill>
              </a:rPr>
              <a:t>46 % </a:t>
            </a:r>
            <a:r>
              <a:rPr lang="de-DE" dirty="0" smtClean="0"/>
              <a:t>der Lkw-Fahrer/innen sind </a:t>
            </a:r>
            <a:r>
              <a:rPr lang="de-DE" b="1" dirty="0" smtClean="0"/>
              <a:t>mindestens</a:t>
            </a:r>
            <a:r>
              <a:rPr lang="de-DE" dirty="0" smtClean="0"/>
              <a:t> schon ein-mal am Steuer eingeschlafen. </a:t>
            </a:r>
          </a:p>
          <a:p>
            <a:pPr algn="just"/>
            <a:r>
              <a:rPr lang="de-DE" sz="4400" dirty="0" smtClean="0">
                <a:solidFill>
                  <a:schemeClr val="accent1"/>
                </a:solidFill>
              </a:rPr>
              <a:t>  </a:t>
            </a:r>
          </a:p>
          <a:p>
            <a:r>
              <a:rPr lang="de-DE" sz="2400" b="1" dirty="0" smtClean="0">
                <a:solidFill>
                  <a:schemeClr val="accent1"/>
                </a:solidFill>
              </a:rPr>
              <a:t>6 % </a:t>
            </a:r>
            <a:r>
              <a:rPr lang="de-DE" dirty="0" smtClean="0"/>
              <a:t>der Pkw-Fahrer/innen und  </a:t>
            </a:r>
            <a:r>
              <a:rPr lang="de-DE" sz="2400" b="1" dirty="0" smtClean="0">
                <a:solidFill>
                  <a:schemeClr val="accent2"/>
                </a:solidFill>
              </a:rPr>
              <a:t>22 % </a:t>
            </a:r>
            <a:r>
              <a:rPr lang="de-DE" dirty="0" smtClean="0"/>
              <a:t>der Lkw-Fahrer/innen </a:t>
            </a:r>
            <a:br>
              <a:rPr lang="de-DE" dirty="0" smtClean="0"/>
            </a:br>
            <a:r>
              <a:rPr lang="de-DE" dirty="0" smtClean="0"/>
              <a:t>sind schon </a:t>
            </a:r>
            <a:r>
              <a:rPr lang="de-DE" b="1" dirty="0" smtClean="0"/>
              <a:t>häufiger</a:t>
            </a:r>
            <a:r>
              <a:rPr lang="de-DE" dirty="0" smtClean="0"/>
              <a:t> als einmal am Steuer eingeschlafen.</a:t>
            </a:r>
          </a:p>
          <a:p>
            <a:endParaRPr lang="de-DE" dirty="0" smtClean="0"/>
          </a:p>
          <a:p>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18</a:t>
            </a:fld>
            <a:endParaRPr lang="de-DE" dirty="0"/>
          </a:p>
        </p:txBody>
      </p:sp>
      <p:grpSp>
        <p:nvGrpSpPr>
          <p:cNvPr id="5" name="Gruppierung 4"/>
          <p:cNvGrpSpPr/>
          <p:nvPr/>
        </p:nvGrpSpPr>
        <p:grpSpPr>
          <a:xfrm>
            <a:off x="6260109" y="3108207"/>
            <a:ext cx="2323277" cy="2220162"/>
            <a:chOff x="6260109" y="3108207"/>
            <a:chExt cx="2323277" cy="2220162"/>
          </a:xfrm>
        </p:grpSpPr>
        <p:pic>
          <p:nvPicPr>
            <p:cNvPr id="8" name="Picture 2" descr="H:\Boerries\Müdigkeit 2016\Maßnahmen\Pressearbeit\Grafiken\011216_Infografik2.jpg"/>
            <p:cNvPicPr>
              <a:picLocks noChangeAspect="1" noChangeArrowheads="1"/>
            </p:cNvPicPr>
            <p:nvPr/>
          </p:nvPicPr>
          <p:blipFill>
            <a:blip r:embed="rId3" cstate="print"/>
            <a:srcRect l="26178" t="25845" r="34214" b="13734"/>
            <a:stretch>
              <a:fillRect/>
            </a:stretch>
          </p:blipFill>
          <p:spPr bwMode="auto">
            <a:xfrm rot="547553">
              <a:off x="6260109" y="3108207"/>
              <a:ext cx="2051352" cy="2220162"/>
            </a:xfrm>
            <a:prstGeom prst="rect">
              <a:avLst/>
            </a:prstGeom>
            <a:noFill/>
          </p:spPr>
        </p:pic>
        <p:sp>
          <p:nvSpPr>
            <p:cNvPr id="9" name="Rechteck 8"/>
            <p:cNvSpPr/>
            <p:nvPr/>
          </p:nvSpPr>
          <p:spPr>
            <a:xfrm>
              <a:off x="8351188" y="3242916"/>
              <a:ext cx="232198" cy="891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Textfeld 9"/>
          <p:cNvSpPr txBox="1"/>
          <p:nvPr/>
        </p:nvSpPr>
        <p:spPr>
          <a:xfrm>
            <a:off x="307502" y="5319664"/>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20" dirty="0"/>
              <a:t>Fahrer/innen nutzen falsche Tricks.</a:t>
            </a:r>
          </a:p>
        </p:txBody>
      </p:sp>
      <p:sp>
        <p:nvSpPr>
          <p:cNvPr id="3" name="Inhaltsplatzhalter 2"/>
          <p:cNvSpPr>
            <a:spLocks noGrp="1"/>
          </p:cNvSpPr>
          <p:nvPr>
            <p:ph idx="1"/>
          </p:nvPr>
        </p:nvSpPr>
        <p:spPr/>
        <p:txBody>
          <a:bodyPr/>
          <a:lstStyle/>
          <a:p>
            <a:r>
              <a:rPr lang="de-DE" sz="2400" b="1" dirty="0" smtClean="0">
                <a:solidFill>
                  <a:schemeClr val="accent1"/>
                </a:solidFill>
              </a:rPr>
              <a:t>60 % </a:t>
            </a:r>
            <a:r>
              <a:rPr lang="de-DE" dirty="0" smtClean="0"/>
              <a:t>der Pkw-Fahrer/innen und  </a:t>
            </a:r>
            <a:r>
              <a:rPr lang="de-DE" sz="2400" b="1" dirty="0" smtClean="0">
                <a:solidFill>
                  <a:schemeClr val="accent2"/>
                </a:solidFill>
              </a:rPr>
              <a:t>37 %</a:t>
            </a:r>
            <a:r>
              <a:rPr lang="de-DE" dirty="0" smtClean="0"/>
              <a:t> der Lkw-Fahrer/innen machen das </a:t>
            </a:r>
            <a:r>
              <a:rPr lang="de-DE" b="1" dirty="0" smtClean="0"/>
              <a:t>Fenster</a:t>
            </a:r>
            <a:r>
              <a:rPr lang="de-DE" dirty="0" smtClean="0"/>
              <a:t> auf.</a:t>
            </a:r>
          </a:p>
          <a:p>
            <a:endParaRPr lang="de-DE" dirty="0" smtClean="0"/>
          </a:p>
          <a:p>
            <a:endParaRPr lang="de-DE" dirty="0" smtClean="0"/>
          </a:p>
          <a:p>
            <a:r>
              <a:rPr lang="de-DE" sz="2400" b="1" dirty="0" smtClean="0">
                <a:solidFill>
                  <a:schemeClr val="accent1"/>
                </a:solidFill>
              </a:rPr>
              <a:t>38 % </a:t>
            </a:r>
            <a:r>
              <a:rPr lang="de-DE" dirty="0" smtClean="0"/>
              <a:t>der Pkw-Fahrer/innen und  </a:t>
            </a:r>
            <a:r>
              <a:rPr lang="de-DE" sz="2400" b="1" dirty="0" smtClean="0">
                <a:solidFill>
                  <a:schemeClr val="accent2"/>
                </a:solidFill>
              </a:rPr>
              <a:t>31 %</a:t>
            </a:r>
            <a:r>
              <a:rPr lang="de-DE" dirty="0" smtClean="0"/>
              <a:t> der Lkw-Fahrer/innen trinken </a:t>
            </a:r>
            <a:r>
              <a:rPr lang="de-DE" b="1" dirty="0" smtClean="0"/>
              <a:t>Koffeinhaltiges</a:t>
            </a:r>
            <a:r>
              <a:rPr lang="de-DE" dirty="0" smtClean="0"/>
              <a:t>.</a:t>
            </a:r>
          </a:p>
          <a:p>
            <a:endParaRPr lang="de-DE" dirty="0" smtClean="0"/>
          </a:p>
          <a:p>
            <a:endParaRPr lang="de-DE" dirty="0" smtClean="0"/>
          </a:p>
          <a:p>
            <a:r>
              <a:rPr lang="de-DE" sz="2400" b="1" dirty="0" smtClean="0">
                <a:solidFill>
                  <a:schemeClr val="accent1"/>
                </a:solidFill>
              </a:rPr>
              <a:t>30 % </a:t>
            </a:r>
            <a:r>
              <a:rPr lang="de-DE" dirty="0" smtClean="0"/>
              <a:t>der Pkw-Fahrer/innen und  </a:t>
            </a:r>
            <a:r>
              <a:rPr lang="de-DE" sz="2400" b="1" dirty="0" smtClean="0">
                <a:solidFill>
                  <a:schemeClr val="accent2"/>
                </a:solidFill>
              </a:rPr>
              <a:t>7 % </a:t>
            </a:r>
            <a:r>
              <a:rPr lang="de-DE" dirty="0" smtClean="0"/>
              <a:t>der Lkw-Fahrer/innen machen die </a:t>
            </a:r>
            <a:r>
              <a:rPr lang="de-DE" b="1" dirty="0" smtClean="0"/>
              <a:t>Musik</a:t>
            </a:r>
            <a:r>
              <a:rPr lang="de-DE" dirty="0" smtClean="0"/>
              <a:t> lauter.</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19</a:t>
            </a:fld>
            <a:endParaRPr lang="de-DE" dirty="0"/>
          </a:p>
        </p:txBody>
      </p:sp>
      <p:sp>
        <p:nvSpPr>
          <p:cNvPr id="5" name="Textfeld 4"/>
          <p:cNvSpPr txBox="1"/>
          <p:nvPr/>
        </p:nvSpPr>
        <p:spPr>
          <a:xfrm>
            <a:off x="319225" y="5319664"/>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a:t>
            </a:fld>
            <a:endParaRPr lang="de-DE" dirty="0"/>
          </a:p>
        </p:txBody>
      </p:sp>
      <p:sp>
        <p:nvSpPr>
          <p:cNvPr id="5" name="Inhaltsplatzhalter 2"/>
          <p:cNvSpPr txBox="1">
            <a:spLocks/>
          </p:cNvSpPr>
          <p:nvPr/>
        </p:nvSpPr>
        <p:spPr>
          <a:xfrm>
            <a:off x="149663" y="1839432"/>
            <a:ext cx="8821594" cy="2519124"/>
          </a:xfrm>
          <a:prstGeom prst="rect">
            <a:avLst/>
          </a:prstGeom>
        </p:spPr>
        <p:txBody>
          <a:bodyPr vert="horz" lIns="91440" tIns="45720" rIns="91440" bIns="45720" rtlCol="0">
            <a:noAutofit/>
          </a:bodyPr>
          <a:lstStyle/>
          <a:p>
            <a:pPr marL="0" lvl="1" indent="0" algn="ctr" defTabSz="914400">
              <a:buNone/>
            </a:pPr>
            <a:r>
              <a:rPr lang="de-DE" sz="1600" dirty="0" smtClean="0">
                <a:solidFill>
                  <a:schemeClr val="accent1"/>
                </a:solidFill>
              </a:rPr>
              <a:t>Dieses Schulungsmaterial wurde</a:t>
            </a:r>
            <a:r>
              <a:rPr lang="de-DE" sz="1600" dirty="0" smtClean="0">
                <a:solidFill>
                  <a:schemeClr val="accent1"/>
                </a:solidFill>
                <a:latin typeface="Arial" pitchFamily="34" charset="0"/>
                <a:cs typeface="Arial" pitchFamily="34" charset="0"/>
              </a:rPr>
              <a:t> mit freundlicher Unterstützung der </a:t>
            </a:r>
            <a:br>
              <a:rPr lang="de-DE" sz="1600" dirty="0" smtClean="0">
                <a:solidFill>
                  <a:schemeClr val="accent1"/>
                </a:solidFill>
                <a:latin typeface="Arial" pitchFamily="34" charset="0"/>
                <a:cs typeface="Arial" pitchFamily="34" charset="0"/>
              </a:rPr>
            </a:br>
            <a:r>
              <a:rPr lang="de-DE" sz="1600" dirty="0" smtClean="0">
                <a:solidFill>
                  <a:schemeClr val="accent1"/>
                </a:solidFill>
                <a:latin typeface="Arial" pitchFamily="34" charset="0"/>
                <a:cs typeface="Arial" pitchFamily="34" charset="0"/>
              </a:rPr>
              <a:t>Deutschen Gesellschaft für Schlafforschung und Schlafmedizin (DGSM)</a:t>
            </a:r>
            <a:r>
              <a:rPr lang="de-DE" sz="1600" dirty="0" smtClean="0">
                <a:solidFill>
                  <a:schemeClr val="accent1"/>
                </a:solidFill>
              </a:rPr>
              <a:t> </a:t>
            </a:r>
            <a:br>
              <a:rPr lang="de-DE" sz="1600" dirty="0" smtClean="0">
                <a:solidFill>
                  <a:schemeClr val="accent1"/>
                </a:solidFill>
              </a:rPr>
            </a:br>
            <a:r>
              <a:rPr lang="de-DE" sz="1600" dirty="0" smtClean="0">
                <a:solidFill>
                  <a:schemeClr val="accent1"/>
                </a:solidFill>
                <a:latin typeface="Arial" pitchFamily="34" charset="0"/>
                <a:cs typeface="Arial" pitchFamily="34" charset="0"/>
              </a:rPr>
              <a:t>im Rahmen der Kampagne „Vorsicht Sekundenschlaf!“ erstellt. Die Kampagne wurde </a:t>
            </a:r>
            <a:br>
              <a:rPr lang="de-DE" sz="1600" dirty="0" smtClean="0">
                <a:solidFill>
                  <a:schemeClr val="accent1"/>
                </a:solidFill>
                <a:latin typeface="Arial" pitchFamily="34" charset="0"/>
                <a:cs typeface="Arial" pitchFamily="34" charset="0"/>
              </a:rPr>
            </a:br>
            <a:r>
              <a:rPr lang="de-DE" sz="1600" dirty="0" smtClean="0">
                <a:solidFill>
                  <a:schemeClr val="accent1"/>
                </a:solidFill>
                <a:latin typeface="Arial" pitchFamily="34" charset="0"/>
                <a:cs typeface="Arial" pitchFamily="34" charset="0"/>
              </a:rPr>
              <a:t>Ende 2016</a:t>
            </a:r>
            <a:r>
              <a:rPr lang="de-DE" sz="1600" dirty="0" smtClean="0">
                <a:solidFill>
                  <a:schemeClr val="accent1"/>
                </a:solidFill>
              </a:rPr>
              <a:t> vom Deutschen Verkehrssicherheitsrat (DVR) mit Förderung des Bundesverkehrsministeriums (BMVI), der Deutschen Gesetzlichen </a:t>
            </a:r>
            <a:br>
              <a:rPr lang="de-DE" sz="1600" dirty="0" smtClean="0">
                <a:solidFill>
                  <a:schemeClr val="accent1"/>
                </a:solidFill>
              </a:rPr>
            </a:br>
            <a:r>
              <a:rPr lang="de-DE" sz="1600" dirty="0" smtClean="0">
                <a:solidFill>
                  <a:schemeClr val="accent1"/>
                </a:solidFill>
              </a:rPr>
              <a:t>Unfallversicherung (DGUV) und weiterer Partner gestartet. </a:t>
            </a:r>
          </a:p>
          <a:p>
            <a:pPr marL="0" lvl="1" indent="0" algn="ctr" defTabSz="914400">
              <a:buNone/>
            </a:pPr>
            <a:endParaRPr lang="de-DE" sz="1600" dirty="0" smtClean="0">
              <a:solidFill>
                <a:schemeClr val="accent1"/>
              </a:solidFill>
            </a:endParaRPr>
          </a:p>
          <a:p>
            <a:pPr marL="0" lvl="1" indent="0" algn="ctr" defTabSz="914400">
              <a:buNone/>
            </a:pPr>
            <a:r>
              <a:rPr lang="de-DE" sz="1100" dirty="0" smtClean="0">
                <a:solidFill>
                  <a:schemeClr val="accent1"/>
                </a:solidFill>
              </a:rPr>
              <a:t>(Hinweise zum Inhalt finden Sie in den Notizen unter den einzelnen Folien)</a:t>
            </a:r>
            <a:endParaRPr lang="de-DE" sz="1200" dirty="0" smtClean="0">
              <a:solidFill>
                <a:schemeClr val="accent1"/>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20</a:t>
            </a:fld>
            <a:endParaRPr lang="de-DE" dirty="0"/>
          </a:p>
        </p:txBody>
      </p:sp>
      <p:pic>
        <p:nvPicPr>
          <p:cNvPr id="5" name="1. Sekundenschlaf Wachmacher-Mythen und Kurzschlaf-Tricks.mpg">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5" cstate="print"/>
          <a:stretch>
            <a:fillRect/>
          </a:stretch>
        </p:blipFill>
        <p:spPr>
          <a:xfrm>
            <a:off x="1340644" y="363538"/>
            <a:ext cx="6462712" cy="4847034"/>
          </a:xfrm>
          <a:prstGeom prst="rect">
            <a:avLst/>
          </a:prstGeom>
        </p:spPr>
      </p:pic>
      <p:sp>
        <p:nvSpPr>
          <p:cNvPr id="6" name="Textfeld 5"/>
          <p:cNvSpPr txBox="1"/>
          <p:nvPr/>
        </p:nvSpPr>
        <p:spPr>
          <a:xfrm>
            <a:off x="319225" y="5319664"/>
            <a:ext cx="8674141" cy="246221"/>
          </a:xfrm>
          <a:prstGeom prst="rect">
            <a:avLst/>
          </a:prstGeom>
          <a:noFill/>
        </p:spPr>
        <p:txBody>
          <a:bodyPr wrap="square" rtlCol="0">
            <a:spAutoFit/>
          </a:bodyPr>
          <a:lstStyle/>
          <a:p>
            <a:pPr algn="r"/>
            <a:r>
              <a:rPr lang="de-DE" sz="1000" dirty="0" smtClean="0"/>
              <a:t>Quelle: DVR, ACV, 2018</a:t>
            </a:r>
            <a:endParaRPr lang="de-DE" sz="1000" dirty="0"/>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Lkw-Fahrer/innen machen Pause.</a:t>
            </a:r>
            <a:endParaRPr lang="de-DE" dirty="0"/>
          </a:p>
        </p:txBody>
      </p:sp>
      <p:sp>
        <p:nvSpPr>
          <p:cNvPr id="3" name="Inhaltsplatzhalter 2"/>
          <p:cNvSpPr>
            <a:spLocks noGrp="1"/>
          </p:cNvSpPr>
          <p:nvPr>
            <p:ph idx="1"/>
          </p:nvPr>
        </p:nvSpPr>
        <p:spPr/>
        <p:txBody>
          <a:bodyPr/>
          <a:lstStyle/>
          <a:p>
            <a:r>
              <a:rPr lang="de-DE" sz="2400" b="1" dirty="0" smtClean="0">
                <a:solidFill>
                  <a:schemeClr val="accent2"/>
                </a:solidFill>
              </a:rPr>
              <a:t>75 % </a:t>
            </a:r>
            <a:r>
              <a:rPr lang="de-DE" dirty="0" smtClean="0"/>
              <a:t>der Lkw-Fahrer/innen machen eine </a:t>
            </a:r>
            <a:r>
              <a:rPr lang="de-DE" b="1" dirty="0" smtClean="0"/>
              <a:t>Pause</a:t>
            </a:r>
            <a:r>
              <a:rPr lang="de-DE" dirty="0" smtClean="0"/>
              <a:t>, wenn sie müde sind.</a:t>
            </a:r>
          </a:p>
          <a:p>
            <a:endParaRPr lang="de-DE" dirty="0" smtClean="0"/>
          </a:p>
          <a:p>
            <a:endParaRPr lang="de-DE" dirty="0" smtClean="0"/>
          </a:p>
          <a:p>
            <a:r>
              <a:rPr lang="de-DE" sz="2400" b="1" dirty="0" smtClean="0">
                <a:solidFill>
                  <a:schemeClr val="accent2"/>
                </a:solidFill>
              </a:rPr>
              <a:t>57 % </a:t>
            </a:r>
            <a:r>
              <a:rPr lang="de-DE" dirty="0" smtClean="0"/>
              <a:t>der Lkw-Fahrer/innen nutzen ihre Pause für einen </a:t>
            </a:r>
            <a:r>
              <a:rPr lang="de-DE" b="1" dirty="0" smtClean="0"/>
              <a:t>Kurzschlaf</a:t>
            </a:r>
            <a:r>
              <a:rPr lang="de-DE" dirty="0" smtClean="0"/>
              <a:t>.</a:t>
            </a:r>
          </a:p>
          <a:p>
            <a:endParaRPr lang="de-DE" dirty="0" smtClean="0"/>
          </a:p>
          <a:p>
            <a:endParaRPr lang="de-DE" dirty="0" smtClean="0"/>
          </a:p>
          <a:p>
            <a:r>
              <a:rPr lang="de-DE" sz="2400" b="1" dirty="0" smtClean="0">
                <a:solidFill>
                  <a:schemeClr val="accent2"/>
                </a:solidFill>
              </a:rPr>
              <a:t>50 % </a:t>
            </a:r>
            <a:r>
              <a:rPr lang="de-DE" dirty="0" smtClean="0"/>
              <a:t>der Lkw-Fahrer/innen nutzen ihre Pause für etwas </a:t>
            </a:r>
            <a:r>
              <a:rPr lang="de-DE" b="1" dirty="0" smtClean="0"/>
              <a:t>Bewegung</a:t>
            </a:r>
            <a:r>
              <a:rPr lang="de-DE" dirty="0" smtClean="0"/>
              <a:t>.</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21</a:t>
            </a:fld>
            <a:endParaRPr lang="de-DE" dirty="0"/>
          </a:p>
        </p:txBody>
      </p:sp>
      <p:sp>
        <p:nvSpPr>
          <p:cNvPr id="5" name="Textfeld 4"/>
          <p:cNvSpPr txBox="1"/>
          <p:nvPr/>
        </p:nvSpPr>
        <p:spPr>
          <a:xfrm>
            <a:off x="307502" y="5317085"/>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30" dirty="0" smtClean="0"/>
              <a:t>Lkw-Fahrer/innen wünschen sich mehr Zeit.</a:t>
            </a:r>
            <a:endParaRPr lang="de-DE" spc="-30" dirty="0"/>
          </a:p>
        </p:txBody>
      </p:sp>
      <p:sp>
        <p:nvSpPr>
          <p:cNvPr id="3" name="Inhaltsplatzhalter 2"/>
          <p:cNvSpPr>
            <a:spLocks noGrp="1"/>
          </p:cNvSpPr>
          <p:nvPr>
            <p:ph idx="1"/>
          </p:nvPr>
        </p:nvSpPr>
        <p:spPr/>
        <p:txBody>
          <a:bodyPr/>
          <a:lstStyle/>
          <a:p>
            <a:pPr algn="just"/>
            <a:r>
              <a:rPr lang="de-DE" sz="2400" b="1" dirty="0" smtClean="0">
                <a:solidFill>
                  <a:schemeClr val="accent2"/>
                </a:solidFill>
              </a:rPr>
              <a:t>36 % </a:t>
            </a:r>
            <a:r>
              <a:rPr lang="de-DE" dirty="0" smtClean="0"/>
              <a:t>der Lkw-Fahrer/innen wünschen sich von ihrem Arbeitgeber durch eine bessere Routenplanung </a:t>
            </a:r>
            <a:r>
              <a:rPr lang="de-DE" b="1" dirty="0" smtClean="0"/>
              <a:t>mehr Zeit </a:t>
            </a:r>
            <a:r>
              <a:rPr lang="de-DE" dirty="0" smtClean="0"/>
              <a:t>an der Rampe und weniger Druck.</a:t>
            </a:r>
          </a:p>
          <a:p>
            <a:pPr algn="just"/>
            <a:endParaRPr lang="de-DE" dirty="0" smtClean="0"/>
          </a:p>
          <a:p>
            <a:pPr algn="just"/>
            <a:r>
              <a:rPr lang="de-DE" sz="2400" b="1" dirty="0" smtClean="0">
                <a:solidFill>
                  <a:schemeClr val="accent2"/>
                </a:solidFill>
              </a:rPr>
              <a:t>34 % </a:t>
            </a:r>
            <a:r>
              <a:rPr lang="de-DE" dirty="0" smtClean="0"/>
              <a:t>der Lkw-Fahrer/innen wünschen sich von ihrem Arbeitgeber auch außerhalb der gesetzlichen Ruhezeiten </a:t>
            </a:r>
            <a:r>
              <a:rPr lang="de-DE" b="1" dirty="0" smtClean="0"/>
              <a:t>ohne Konsequenzen </a:t>
            </a:r>
            <a:r>
              <a:rPr lang="de-DE" dirty="0" smtClean="0"/>
              <a:t>bei akuter Müdigkeit eine Pause machen zu können.</a:t>
            </a:r>
          </a:p>
          <a:p>
            <a:pPr algn="just"/>
            <a:endParaRPr lang="de-DE" dirty="0" smtClean="0"/>
          </a:p>
          <a:p>
            <a:pPr algn="just"/>
            <a:r>
              <a:rPr lang="de-DE" sz="2400" b="1" dirty="0" smtClean="0">
                <a:solidFill>
                  <a:schemeClr val="accent2"/>
                </a:solidFill>
              </a:rPr>
              <a:t>16 % </a:t>
            </a:r>
            <a:r>
              <a:rPr lang="de-DE" dirty="0" smtClean="0"/>
              <a:t>der Lkw-Fahrer/innen wünschen sich von ihrem Arbeitgeber, dass das Thema Müdigkeit am Steuer auch im Rahmen der </a:t>
            </a:r>
            <a:r>
              <a:rPr lang="de-DE" b="1" dirty="0" smtClean="0"/>
              <a:t>arbeitsmedizinischen Untersuchung </a:t>
            </a:r>
            <a:r>
              <a:rPr lang="de-DE" dirty="0" smtClean="0"/>
              <a:t>besprochen wird.</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22</a:t>
            </a:fld>
            <a:endParaRPr lang="de-DE" dirty="0"/>
          </a:p>
        </p:txBody>
      </p:sp>
      <p:sp>
        <p:nvSpPr>
          <p:cNvPr id="5" name="Textfeld 4"/>
          <p:cNvSpPr txBox="1"/>
          <p:nvPr/>
        </p:nvSpPr>
        <p:spPr>
          <a:xfrm>
            <a:off x="319225" y="5319664"/>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23</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a:solidFill>
            <a:schemeClr val="accent5">
              <a:lumMod val="40000"/>
              <a:lumOff val="60000"/>
            </a:schemeClr>
          </a:solidFill>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p14="http://schemas.microsoft.com/office/powerpoint/2010/main" val="17377328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Gefahr von Müdigkeit am Steuer.</a:t>
            </a:r>
            <a:endParaRPr lang="de-DE" dirty="0"/>
          </a:p>
        </p:txBody>
      </p:sp>
      <p:sp>
        <p:nvSpPr>
          <p:cNvPr id="8" name="Inhaltsplatzhalter 2"/>
          <p:cNvSpPr>
            <a:spLocks noGrp="1"/>
          </p:cNvSpPr>
          <p:nvPr>
            <p:ph sz="half" idx="1"/>
          </p:nvPr>
        </p:nvSpPr>
        <p:spPr/>
        <p:txBody>
          <a:bodyPr>
            <a:normAutofit/>
          </a:bodyPr>
          <a:lstStyle/>
          <a:p>
            <a:pPr lvl="1" algn="just"/>
            <a:r>
              <a:rPr lang="de-DE" dirty="0" smtClean="0">
                <a:latin typeface="Arial"/>
                <a:cs typeface="Arial"/>
              </a:rPr>
              <a:t>Müdigkeit am Steuer ist gefährlich und erhöht das Risiko für einen Verkehrsunfall, speziell für:</a:t>
            </a:r>
          </a:p>
          <a:p>
            <a:pPr lvl="2" algn="just"/>
            <a:r>
              <a:rPr lang="de-DE" dirty="0" smtClean="0">
                <a:latin typeface="Arial"/>
                <a:cs typeface="Arial"/>
              </a:rPr>
              <a:t>Fahrer/innen, die weniger als sieben Stunden binnen 24 Stunden schlafen</a:t>
            </a:r>
          </a:p>
          <a:p>
            <a:pPr lvl="2" algn="just"/>
            <a:r>
              <a:rPr lang="de-DE" dirty="0" smtClean="0">
                <a:latin typeface="Arial"/>
                <a:cs typeface="Arial"/>
              </a:rPr>
              <a:t>Fahrer/innen, die weniger als </a:t>
            </a:r>
            <a:r>
              <a:rPr lang="de-DE" dirty="0" smtClean="0">
                <a:cs typeface="Arial"/>
              </a:rPr>
              <a:t>gewöhnlich binnen 24 Stunden schlafen</a:t>
            </a:r>
            <a:endParaRPr lang="de-DE" dirty="0" smtClean="0">
              <a:latin typeface="Arial"/>
              <a:cs typeface="Aria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24</a:t>
            </a:fld>
            <a:endParaRPr lang="de-DE" dirty="0"/>
          </a:p>
        </p:txBody>
      </p:sp>
      <p:sp>
        <p:nvSpPr>
          <p:cNvPr id="6" name="Textfeld 5"/>
          <p:cNvSpPr txBox="1"/>
          <p:nvPr/>
        </p:nvSpPr>
        <p:spPr>
          <a:xfrm>
            <a:off x="5679620" y="5316311"/>
            <a:ext cx="3314703" cy="246221"/>
          </a:xfrm>
          <a:prstGeom prst="rect">
            <a:avLst/>
          </a:prstGeom>
          <a:noFill/>
        </p:spPr>
        <p:txBody>
          <a:bodyPr wrap="square" rtlCol="0">
            <a:spAutoFit/>
          </a:bodyPr>
          <a:lstStyle/>
          <a:p>
            <a:pPr algn="r"/>
            <a:r>
              <a:rPr lang="de-DE" sz="1000" dirty="0" smtClean="0"/>
              <a:t>Quelle: AAA </a:t>
            </a:r>
            <a:r>
              <a:rPr lang="de-DE" sz="1000" dirty="0" err="1" smtClean="0"/>
              <a:t>Foundation</a:t>
            </a:r>
            <a:r>
              <a:rPr lang="de-DE" sz="1000" dirty="0" smtClean="0"/>
              <a:t>  </a:t>
            </a:r>
            <a:r>
              <a:rPr lang="de-DE" sz="1000" dirty="0" err="1" smtClean="0"/>
              <a:t>for</a:t>
            </a:r>
            <a:r>
              <a:rPr lang="de-DE" sz="1000" dirty="0" smtClean="0"/>
              <a:t> Traffic  </a:t>
            </a:r>
            <a:r>
              <a:rPr lang="de-DE" sz="1000" dirty="0" err="1" smtClean="0"/>
              <a:t>Safety</a:t>
            </a:r>
            <a:r>
              <a:rPr lang="de-DE" sz="1000" dirty="0" smtClean="0"/>
              <a:t>, 2016</a:t>
            </a:r>
            <a:endParaRPr lang="de-DE" sz="1000" dirty="0"/>
          </a:p>
        </p:txBody>
      </p:sp>
      <p:sp>
        <p:nvSpPr>
          <p:cNvPr id="10" name="Textfeld 9"/>
          <p:cNvSpPr txBox="1"/>
          <p:nvPr/>
        </p:nvSpPr>
        <p:spPr>
          <a:xfrm>
            <a:off x="4831098" y="4647818"/>
            <a:ext cx="1473713" cy="246221"/>
          </a:xfrm>
          <a:prstGeom prst="rect">
            <a:avLst/>
          </a:prstGeom>
          <a:noFill/>
        </p:spPr>
        <p:txBody>
          <a:bodyPr wrap="square" rtlCol="0">
            <a:spAutoFit/>
          </a:bodyPr>
          <a:lstStyle/>
          <a:p>
            <a:r>
              <a:rPr lang="de-DE" sz="1000" dirty="0" smtClean="0"/>
              <a:t>Foto: DVR e.V.</a:t>
            </a:r>
            <a:endParaRPr lang="de-DE" sz="1000" dirty="0"/>
          </a:p>
        </p:txBody>
      </p:sp>
      <p:pic>
        <p:nvPicPr>
          <p:cNvPr id="2051" name="Picture 3" descr="H:\Boerries\Müdigkeit\Fotos\Müde Fahrer\DVR_Siegburg_Muedigkeit_HiRes_059.jpg"/>
          <p:cNvPicPr>
            <a:picLocks noChangeAspect="1" noChangeArrowheads="1"/>
          </p:cNvPicPr>
          <p:nvPr/>
        </p:nvPicPr>
        <p:blipFill>
          <a:blip r:embed="rId3" cstate="print"/>
          <a:srcRect/>
          <a:stretch>
            <a:fillRect/>
          </a:stretch>
        </p:blipFill>
        <p:spPr bwMode="auto">
          <a:xfrm>
            <a:off x="4857750" y="1897062"/>
            <a:ext cx="4115698" cy="274680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Schlafmangel erhöht das Unfallrisiko I.</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25</a:t>
            </a:fld>
            <a:endParaRPr lang="de-DE" dirty="0"/>
          </a:p>
        </p:txBody>
      </p:sp>
      <p:graphicFrame>
        <p:nvGraphicFramePr>
          <p:cNvPr id="5" name="Diagramm 4"/>
          <p:cNvGraphicFramePr/>
          <p:nvPr>
            <p:extLst>
              <p:ext uri="{D42A27DB-BD31-4B8C-83A1-F6EECF244321}">
                <p14:modId xmlns:p14="http://schemas.microsoft.com/office/powerpoint/2010/main" val="2673112434"/>
              </p:ext>
            </p:extLst>
          </p:nvPr>
        </p:nvGraphicFramePr>
        <p:xfrm>
          <a:off x="665544" y="1397001"/>
          <a:ext cx="7812912" cy="381160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a:off x="5678259" y="5315474"/>
            <a:ext cx="3314703" cy="246221"/>
          </a:xfrm>
          <a:prstGeom prst="rect">
            <a:avLst/>
          </a:prstGeom>
          <a:noFill/>
        </p:spPr>
        <p:txBody>
          <a:bodyPr wrap="square" rtlCol="0">
            <a:spAutoFit/>
          </a:bodyPr>
          <a:lstStyle/>
          <a:p>
            <a:pPr algn="r"/>
            <a:r>
              <a:rPr lang="de-DE" sz="1000" dirty="0" smtClean="0"/>
              <a:t>Quelle: AAA </a:t>
            </a:r>
            <a:r>
              <a:rPr lang="de-DE" sz="1000" dirty="0" err="1" smtClean="0"/>
              <a:t>Foundation</a:t>
            </a:r>
            <a:r>
              <a:rPr lang="de-DE" sz="1000" dirty="0" smtClean="0"/>
              <a:t>  </a:t>
            </a:r>
            <a:r>
              <a:rPr lang="de-DE" sz="1000" dirty="0" err="1" smtClean="0"/>
              <a:t>for</a:t>
            </a:r>
            <a:r>
              <a:rPr lang="de-DE" sz="1000" dirty="0" smtClean="0"/>
              <a:t> Traffic </a:t>
            </a:r>
            <a:r>
              <a:rPr lang="de-DE" sz="1000" dirty="0" err="1" smtClean="0"/>
              <a:t>Safety</a:t>
            </a:r>
            <a:r>
              <a:rPr lang="de-DE" sz="1000" dirty="0" smtClean="0"/>
              <a:t>, 2016</a:t>
            </a:r>
            <a:endParaRPr lang="de-DE" sz="100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Wirkung von Müdigkeit am Steuer.</a:t>
            </a:r>
            <a:endParaRPr lang="de-DE" dirty="0"/>
          </a:p>
        </p:txBody>
      </p:sp>
      <p:sp>
        <p:nvSpPr>
          <p:cNvPr id="8" name="Inhaltsplatzhalter 2"/>
          <p:cNvSpPr>
            <a:spLocks noGrp="1"/>
          </p:cNvSpPr>
          <p:nvPr>
            <p:ph sz="half" idx="1"/>
          </p:nvPr>
        </p:nvSpPr>
        <p:spPr/>
        <p:txBody>
          <a:bodyPr>
            <a:normAutofit/>
          </a:bodyPr>
          <a:lstStyle/>
          <a:p>
            <a:pPr lvl="1" algn="just"/>
            <a:r>
              <a:rPr lang="de-DE" dirty="0" smtClean="0"/>
              <a:t>Müdigkeit am Steuer wirkt in Bezug auf das Reaktionsvermögen ähnlich wie </a:t>
            </a:r>
            <a:r>
              <a:rPr lang="de-DE" b="1" dirty="0" smtClean="0"/>
              <a:t>Alkohol</a:t>
            </a:r>
            <a:r>
              <a:rPr lang="de-DE" dirty="0" smtClean="0"/>
              <a:t>:</a:t>
            </a:r>
          </a:p>
          <a:p>
            <a:pPr lvl="2"/>
            <a:r>
              <a:rPr lang="de-DE" dirty="0" smtClean="0"/>
              <a:t>17 Stunden ohne Schlaf = Reaktionsvermögen wie mit 0,5 Promille </a:t>
            </a:r>
          </a:p>
          <a:p>
            <a:pPr lvl="2"/>
            <a:r>
              <a:rPr lang="de-DE" dirty="0" smtClean="0"/>
              <a:t>22 Stunden ohne Schlaf = Reaktionsvermögen wie mit 1,0 Promille</a:t>
            </a:r>
          </a:p>
          <a:p>
            <a:pPr lvl="1" algn="just">
              <a:buNone/>
            </a:pPr>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26</a:t>
            </a:fld>
            <a:endParaRPr lang="de-DE" dirty="0"/>
          </a:p>
        </p:txBody>
      </p:sp>
      <p:pic>
        <p:nvPicPr>
          <p:cNvPr id="1026" name="Picture 2" descr="\\dvrfileserver.dvr.de\benutzer$\boerries\Desktop\alcohol-beer-beverage-1128975.jpg"/>
          <p:cNvPicPr>
            <a:picLocks noChangeAspect="1" noChangeArrowheads="1"/>
          </p:cNvPicPr>
          <p:nvPr/>
        </p:nvPicPr>
        <p:blipFill>
          <a:blip r:embed="rId3" cstate="print"/>
          <a:srcRect/>
          <a:stretch>
            <a:fillRect/>
          </a:stretch>
        </p:blipFill>
        <p:spPr bwMode="auto">
          <a:xfrm>
            <a:off x="4847143" y="1882699"/>
            <a:ext cx="4121230" cy="2746800"/>
          </a:xfrm>
          <a:prstGeom prst="rect">
            <a:avLst/>
          </a:prstGeom>
          <a:noFill/>
        </p:spPr>
      </p:pic>
      <p:sp>
        <p:nvSpPr>
          <p:cNvPr id="7" name="Textfeld 6"/>
          <p:cNvSpPr txBox="1"/>
          <p:nvPr/>
        </p:nvSpPr>
        <p:spPr>
          <a:xfrm>
            <a:off x="4831098" y="4647818"/>
            <a:ext cx="1473713"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
        <p:nvSpPr>
          <p:cNvPr id="9" name="Textfeld 8"/>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Gefahr des ungewollten Einschlafens I.</a:t>
            </a:r>
            <a:endParaRPr lang="de-DE" dirty="0"/>
          </a:p>
        </p:txBody>
      </p:sp>
      <p:sp>
        <p:nvSpPr>
          <p:cNvPr id="3" name="Inhaltsplatzhalter 2"/>
          <p:cNvSpPr>
            <a:spLocks noGrp="1"/>
          </p:cNvSpPr>
          <p:nvPr>
            <p:ph idx="1"/>
          </p:nvPr>
        </p:nvSpPr>
        <p:spPr>
          <a:xfrm>
            <a:off x="161539" y="1628774"/>
            <a:ext cx="8821594" cy="3964503"/>
          </a:xfrm>
        </p:spPr>
        <p:txBody>
          <a:bodyPr>
            <a:normAutofit/>
          </a:bodyPr>
          <a:lstStyle/>
          <a:p>
            <a:pPr marL="0" lvl="1" indent="0" defTabSz="914400">
              <a:buNone/>
            </a:pPr>
            <a:endParaRPr lang="de-DE" sz="2800" b="1" dirty="0">
              <a:solidFill>
                <a:schemeClr val="accent1"/>
              </a:solidFill>
            </a:endParaRPr>
          </a:p>
          <a:p>
            <a:pPr marL="0" lvl="1" indent="0" defTabSz="914400">
              <a:buNone/>
            </a:pPr>
            <a:r>
              <a:rPr lang="de-DE" sz="3200" dirty="0" smtClean="0">
                <a:solidFill>
                  <a:schemeClr val="accent1"/>
                </a:solidFill>
              </a:rPr>
              <a:t>Wie viele Meter legen Sie </a:t>
            </a:r>
            <a:br>
              <a:rPr lang="de-DE" sz="3200" dirty="0" smtClean="0">
                <a:solidFill>
                  <a:schemeClr val="accent1"/>
                </a:solidFill>
              </a:rPr>
            </a:br>
            <a:r>
              <a:rPr lang="de-DE" sz="3200" dirty="0" smtClean="0">
                <a:solidFill>
                  <a:schemeClr val="accent1"/>
                </a:solidFill>
              </a:rPr>
              <a:t>bei 80 km/h im Blindflug zurück?</a:t>
            </a:r>
          </a:p>
          <a:p>
            <a:pPr marL="0" lvl="1" indent="0" defTabSz="914400">
              <a:buNone/>
            </a:pPr>
            <a:endParaRPr lang="de-DE" sz="1800" dirty="0" smtClean="0"/>
          </a:p>
          <a:p>
            <a:pPr marL="0" lvl="1" indent="0" defTabSz="914400">
              <a:buNone/>
            </a:pPr>
            <a:r>
              <a:rPr lang="de-DE" sz="1800" dirty="0" smtClean="0"/>
              <a:t>Bitte schätzen Sie</a:t>
            </a:r>
            <a:r>
              <a:rPr lang="de-DE" sz="1800" b="1" dirty="0" smtClean="0"/>
              <a:t>.</a:t>
            </a:r>
          </a:p>
          <a:p>
            <a:pPr marL="0" lvl="1" indent="0" defTabSz="914400">
              <a:buNone/>
            </a:pPr>
            <a:endParaRPr lang="de-DE" sz="1800" dirty="0" smtClean="0"/>
          </a:p>
          <a:p>
            <a:pPr marL="342900" lvl="1" indent="-342900" defTabSz="914400">
              <a:buAutoNum type="alphaLcParenR"/>
            </a:pPr>
            <a:r>
              <a:rPr lang="de-DE" sz="1800" dirty="0" smtClean="0"/>
              <a:t>Wenn Sie für 3 Sekunden einnicken:	ca. </a:t>
            </a:r>
            <a:r>
              <a:rPr lang="de-DE" sz="1800" dirty="0"/>
              <a:t>3</a:t>
            </a:r>
            <a:r>
              <a:rPr lang="de-DE" sz="1800" dirty="0" smtClean="0"/>
              <a:t>0 m, 50 m oder 70 m?</a:t>
            </a:r>
          </a:p>
          <a:p>
            <a:pPr marL="342900" lvl="1" indent="-342900" defTabSz="914400">
              <a:buAutoNum type="alphaLcParenR"/>
            </a:pPr>
            <a:r>
              <a:rPr lang="de-DE" sz="1800" dirty="0" smtClean="0"/>
              <a:t>Wenn Sie für 5 Sekunden einnicken:	ca. 90 m, 110 m oder 130 m?</a:t>
            </a:r>
            <a:r>
              <a:rPr lang="de-DE" sz="1800" dirty="0" smtClean="0">
                <a:solidFill>
                  <a:schemeClr val="accent1"/>
                </a:solidFill>
              </a:rPr>
              <a:t>			</a:t>
            </a:r>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27</a:t>
            </a:fld>
            <a:endParaRPr lang="de-DE" dirty="0"/>
          </a:p>
        </p:txBody>
      </p:sp>
      <p:sp>
        <p:nvSpPr>
          <p:cNvPr id="7" name="Ellipse 6"/>
          <p:cNvSpPr/>
          <p:nvPr/>
        </p:nvSpPr>
        <p:spPr>
          <a:xfrm rot="488695">
            <a:off x="6692938" y="237495"/>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extLst>
      <p:ext uri="{BB962C8B-B14F-4D97-AF65-F5344CB8AC3E}">
        <p14:creationId xmlns:p14="http://schemas.microsoft.com/office/powerpoint/2010/main" val="21155591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Gefahr des ungewollten Einschlafens II.</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28</a:t>
            </a:fld>
            <a:endParaRPr lang="de-DE" dirty="0"/>
          </a:p>
        </p:txBody>
      </p:sp>
      <p:sp>
        <p:nvSpPr>
          <p:cNvPr id="7" name="Inhaltsplatzhalter 2"/>
          <p:cNvSpPr txBox="1">
            <a:spLocks/>
          </p:cNvSpPr>
          <p:nvPr/>
        </p:nvSpPr>
        <p:spPr>
          <a:xfrm>
            <a:off x="149663" y="2110368"/>
            <a:ext cx="8821594" cy="2336551"/>
          </a:xfrm>
          <a:prstGeom prst="rect">
            <a:avLst/>
          </a:prstGeom>
        </p:spPr>
        <p:txBody>
          <a:bodyPr vert="horz" lIns="91440" tIns="45720" rIns="91440" bIns="45720" rtlCol="0">
            <a:noAutofit/>
          </a:bodyPr>
          <a:lstStyle/>
          <a:p>
            <a:pPr marL="0" lvl="1" indent="0" algn="ctr" defTabSz="914400">
              <a:buNone/>
            </a:pPr>
            <a:r>
              <a:rPr lang="de-DE" sz="3200" dirty="0" smtClean="0">
                <a:solidFill>
                  <a:schemeClr val="accent1"/>
                </a:solidFill>
              </a:rPr>
              <a:t>Wer nur kurz einnickt, </a:t>
            </a:r>
          </a:p>
          <a:p>
            <a:pPr marL="0" lvl="1" indent="0" algn="ctr" defTabSz="914400">
              <a:buNone/>
            </a:pPr>
            <a:r>
              <a:rPr lang="de-DE" sz="3200" dirty="0" smtClean="0">
                <a:solidFill>
                  <a:schemeClr val="accent1"/>
                </a:solidFill>
              </a:rPr>
              <a:t>legt binnen drei Sekunden bei 80 km/h </a:t>
            </a:r>
          </a:p>
          <a:p>
            <a:pPr marL="0" lvl="1" indent="0" algn="ctr" defTabSz="914400">
              <a:buNone/>
            </a:pPr>
            <a:r>
              <a:rPr lang="de-DE" sz="3200" dirty="0" smtClean="0">
                <a:solidFill>
                  <a:schemeClr val="accent1"/>
                </a:solidFill>
              </a:rPr>
              <a:t>knapp 70 Meter im Blindflug zurück. </a:t>
            </a:r>
          </a:p>
          <a:p>
            <a:pPr marL="0" lvl="1" indent="0" algn="ctr" defTabSz="914400">
              <a:buNone/>
            </a:pPr>
            <a:r>
              <a:rPr lang="de-DE" sz="3200" dirty="0" smtClean="0">
                <a:solidFill>
                  <a:schemeClr val="accent1"/>
                </a:solidFill>
              </a:rPr>
              <a:t>Dies kann tödlich enden.</a:t>
            </a:r>
          </a:p>
        </p:txBody>
      </p:sp>
    </p:spTree>
    <p:extLst>
      <p:ext uri="{BB962C8B-B14F-4D97-AF65-F5344CB8AC3E}">
        <p14:creationId xmlns:p14="http://schemas.microsoft.com/office/powerpoint/2010/main" val="17952893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3238863" y="2332990"/>
            <a:ext cx="5383026" cy="180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solidFill>
                  <a:schemeClr val="accent1"/>
                </a:solidFill>
              </a:rPr>
              <a:t>Interview mit </a:t>
            </a:r>
            <a:r>
              <a:rPr lang="de-DE" sz="1600" b="1" dirty="0" smtClean="0">
                <a:solidFill>
                  <a:schemeClr val="accent1"/>
                </a:solidFill>
              </a:rPr>
              <a:t>Dr. Hans-Günter Weeß</a:t>
            </a:r>
            <a:r>
              <a:rPr lang="de-DE" sz="1600" dirty="0">
                <a:solidFill>
                  <a:schemeClr val="accent1"/>
                </a:solidFill>
              </a:rPr>
              <a:t/>
            </a:r>
            <a:br>
              <a:rPr lang="de-DE" sz="1600" dirty="0">
                <a:solidFill>
                  <a:schemeClr val="accent1"/>
                </a:solidFill>
              </a:rPr>
            </a:br>
            <a:endParaRPr lang="de-DE" sz="1600" dirty="0" smtClean="0">
              <a:solidFill>
                <a:schemeClr val="accent1"/>
              </a:solidFill>
            </a:endParaRPr>
          </a:p>
          <a:p>
            <a:r>
              <a:rPr lang="de-DE" sz="1600" dirty="0" smtClean="0">
                <a:solidFill>
                  <a:schemeClr val="accent1"/>
                </a:solidFill>
              </a:rPr>
              <a:t>Leiter Schlafzentrum des Pfalzklinikums und</a:t>
            </a:r>
          </a:p>
          <a:p>
            <a:r>
              <a:rPr lang="de-DE" sz="1600" dirty="0" smtClean="0">
                <a:solidFill>
                  <a:schemeClr val="accent1"/>
                </a:solidFill>
              </a:rPr>
              <a:t>Vorstandsmitglied der Deutschen Gesellschaft </a:t>
            </a:r>
            <a:br>
              <a:rPr lang="de-DE" sz="1600" dirty="0" smtClean="0">
                <a:solidFill>
                  <a:schemeClr val="accent1"/>
                </a:solidFill>
              </a:rPr>
            </a:br>
            <a:r>
              <a:rPr lang="de-DE" sz="1600" dirty="0" smtClean="0">
                <a:solidFill>
                  <a:schemeClr val="accent1"/>
                </a:solidFill>
              </a:rPr>
              <a:t>für Schlafforschung und Schlafmedizin (DGSM)</a:t>
            </a:r>
            <a:endParaRPr lang="de-DE" sz="16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29</a:t>
            </a:fld>
            <a:endParaRPr lang="de-DE" dirty="0"/>
          </a:p>
        </p:txBody>
      </p:sp>
      <p:sp>
        <p:nvSpPr>
          <p:cNvPr id="6" name="Titel 1"/>
          <p:cNvSpPr>
            <a:spLocks noGrp="1"/>
          </p:cNvSpPr>
          <p:nvPr>
            <p:ph type="title"/>
          </p:nvPr>
        </p:nvSpPr>
        <p:spPr>
          <a:xfrm>
            <a:off x="3158062" y="1587664"/>
            <a:ext cx="5884334" cy="957600"/>
          </a:xfrm>
        </p:spPr>
        <p:txBody>
          <a:bodyPr/>
          <a:lstStyle/>
          <a:p>
            <a:r>
              <a:rPr lang="de-DE" dirty="0" smtClean="0"/>
              <a:t>Gefahr des Sekundenschlafs.</a:t>
            </a:r>
            <a:br>
              <a:rPr lang="de-DE" dirty="0" smtClean="0"/>
            </a:br>
            <a:endParaRPr lang="de-DE" dirty="0"/>
          </a:p>
        </p:txBody>
      </p:sp>
      <p:pic>
        <p:nvPicPr>
          <p:cNvPr id="7" name="vorsicht-sekundenschlaf_audio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455183" y="2515341"/>
            <a:ext cx="812800" cy="812800"/>
          </a:xfrm>
          <a:prstGeom prst="rect">
            <a:avLst/>
          </a:prstGeom>
        </p:spPr>
      </p:pic>
      <p:pic>
        <p:nvPicPr>
          <p:cNvPr id="9" name="Bild 8"/>
          <p:cNvPicPr>
            <a:picLocks noChangeAspect="1"/>
          </p:cNvPicPr>
          <p:nvPr/>
        </p:nvPicPr>
        <p:blipFill rotWithShape="1">
          <a:blip r:embed="rId6" cstate="print"/>
          <a:srcRect t="3249" b="4332"/>
          <a:stretch/>
        </p:blipFill>
        <p:spPr>
          <a:xfrm>
            <a:off x="177544" y="1707442"/>
            <a:ext cx="2600110" cy="3600000"/>
          </a:xfrm>
          <a:prstGeom prst="rect">
            <a:avLst/>
          </a:prstGeom>
        </p:spPr>
      </p:pic>
      <p:sp>
        <p:nvSpPr>
          <p:cNvPr id="10" name="Titel 23"/>
          <p:cNvSpPr txBox="1">
            <a:spLocks/>
          </p:cNvSpPr>
          <p:nvPr/>
        </p:nvSpPr>
        <p:spPr>
          <a:xfrm>
            <a:off x="169333" y="554733"/>
            <a:ext cx="2686755" cy="957600"/>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11" name="Textfeld 10"/>
          <p:cNvSpPr txBox="1"/>
          <p:nvPr/>
        </p:nvSpPr>
        <p:spPr>
          <a:xfrm>
            <a:off x="193675" y="5310365"/>
            <a:ext cx="1911572" cy="246221"/>
          </a:xfrm>
          <a:prstGeom prst="rect">
            <a:avLst/>
          </a:prstGeom>
          <a:noFill/>
        </p:spPr>
        <p:txBody>
          <a:bodyPr wrap="square" rtlCol="0">
            <a:spAutoFit/>
          </a:bodyPr>
          <a:lstStyle/>
          <a:p>
            <a:r>
              <a:rPr lang="de-DE" sz="1000" dirty="0" smtClean="0"/>
              <a:t>Foto: Dr. Hans-Günter </a:t>
            </a:r>
            <a:r>
              <a:rPr lang="de-DE" sz="1000" dirty="0" err="1" smtClean="0"/>
              <a:t>Weeß</a:t>
            </a:r>
            <a:endParaRPr lang="de-DE" sz="1000" dirty="0"/>
          </a:p>
        </p:txBody>
      </p:sp>
    </p:spTree>
    <p:extLst>
      <p:ext uri="{BB962C8B-B14F-4D97-AF65-F5344CB8AC3E}">
        <p14:creationId xmlns:p14="http://schemas.microsoft.com/office/powerpoint/2010/main" val="4740670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1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lstStyle/>
          <a:p>
            <a:r>
              <a:rPr lang="de-DE" sz="1600" b="0" dirty="0" smtClean="0"/>
              <a:t/>
            </a:r>
            <a:br>
              <a:rPr lang="de-DE" sz="1600" b="0" dirty="0" smtClean="0"/>
            </a:br>
            <a:r>
              <a:rPr lang="de-DE" dirty="0" smtClean="0">
                <a:solidFill>
                  <a:srgbClr val="11275D"/>
                </a:solidFill>
              </a:rPr>
              <a:t/>
            </a:r>
            <a:br>
              <a:rPr lang="de-DE" dirty="0" smtClean="0">
                <a:solidFill>
                  <a:srgbClr val="11275D"/>
                </a:solidFill>
              </a:rPr>
            </a:br>
            <a:r>
              <a:rPr lang="de-DE" dirty="0" smtClean="0"/>
              <a:t>Einleitung.</a:t>
            </a:r>
            <a:endParaRPr lang="de-DE" dirty="0">
              <a:solidFill>
                <a:srgbClr val="11275D"/>
              </a:solidFill>
            </a:endParaRPr>
          </a:p>
        </p:txBody>
      </p:sp>
      <p:sp>
        <p:nvSpPr>
          <p:cNvPr id="7" name="Inhaltsplatzhalter 6"/>
          <p:cNvSpPr>
            <a:spLocks noGrp="1"/>
          </p:cNvSpPr>
          <p:nvPr>
            <p:ph idx="1"/>
          </p:nvPr>
        </p:nvSpPr>
        <p:spPr/>
        <p:txBody>
          <a:bodyPr>
            <a:normAutofit/>
          </a:bodyPr>
          <a:lstStyle/>
          <a:p>
            <a:pPr lvl="1"/>
            <a:r>
              <a:rPr lang="de-DE" dirty="0" smtClean="0"/>
              <a:t>Müdigkeit am Steuer kann jeden treffen!</a:t>
            </a:r>
          </a:p>
          <a:p>
            <a:pPr lvl="1"/>
            <a:endParaRPr lang="de-DE" dirty="0" smtClean="0"/>
          </a:p>
          <a:p>
            <a:pPr lvl="1"/>
            <a:r>
              <a:rPr lang="de-DE" dirty="0" smtClean="0"/>
              <a:t>Es kann gut sein, dass Sie nach dieser Schulung</a:t>
            </a:r>
          </a:p>
          <a:p>
            <a:pPr lvl="2"/>
            <a:r>
              <a:rPr lang="de-DE" dirty="0" smtClean="0"/>
              <a:t>besser schlafen</a:t>
            </a:r>
          </a:p>
          <a:p>
            <a:pPr lvl="2">
              <a:buNone/>
            </a:pPr>
            <a:r>
              <a:rPr lang="de-DE" dirty="0" smtClean="0"/>
              <a:t>	und</a:t>
            </a:r>
          </a:p>
          <a:p>
            <a:pPr lvl="2"/>
            <a:r>
              <a:rPr lang="de-DE" dirty="0" smtClean="0"/>
              <a:t>erholter aufwachen.</a:t>
            </a:r>
          </a:p>
          <a:p>
            <a:pPr lvl="1" algn="just">
              <a:buNone/>
            </a:pPr>
            <a:r>
              <a:rPr lang="de-DE" sz="1400" dirty="0" smtClean="0"/>
              <a:t>		</a:t>
            </a:r>
          </a:p>
          <a:p>
            <a:pPr lvl="1" algn="ctr">
              <a:buNone/>
            </a:pPr>
            <a:endParaRPr lang="de-DE" sz="1400" dirty="0" smtClean="0"/>
          </a:p>
          <a:p>
            <a:pPr lvl="1" algn="ctr">
              <a:buNone/>
            </a:pPr>
            <a:endParaRPr lang="de-DE" sz="1400" dirty="0" smtClean="0"/>
          </a:p>
          <a:p>
            <a:pPr lvl="1" algn="ctr">
              <a:buNone/>
            </a:pPr>
            <a:endParaRPr lang="de-DE" sz="1300"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3</a:t>
            </a:fld>
            <a:endParaRPr lang="de-DE" dirty="0"/>
          </a:p>
        </p:txBody>
      </p:sp>
    </p:spTree>
    <p:extLst>
      <p:ext uri="{BB962C8B-B14F-4D97-AF65-F5344CB8AC3E}">
        <p14:creationId xmlns:p14="http://schemas.microsoft.com/office/powerpoint/2010/main" val="7747458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30</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a:solidFill>
            <a:schemeClr val="accent5">
              <a:lumMod val="40000"/>
              <a:lumOff val="60000"/>
            </a:schemeClr>
          </a:solidFill>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p14="http://schemas.microsoft.com/office/powerpoint/2010/main" val="17377328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31</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31</a:t>
            </a:fld>
            <a:endParaRPr lang="de-DE" dirty="0"/>
          </a:p>
        </p:txBody>
      </p:sp>
      <p:sp>
        <p:nvSpPr>
          <p:cNvPr id="11" name="Inhaltsplatzhalter 10"/>
          <p:cNvSpPr>
            <a:spLocks noGrp="1"/>
          </p:cNvSpPr>
          <p:nvPr>
            <p:ph idx="1"/>
          </p:nvPr>
        </p:nvSpPr>
        <p:spPr/>
        <p:txBody>
          <a:bodyPr/>
          <a:lstStyle/>
          <a:p>
            <a:endParaRPr lang="de-DE" sz="4000" dirty="0">
              <a:solidFill>
                <a:schemeClr val="accent1"/>
              </a:solidFill>
            </a:endParaRPr>
          </a:p>
          <a:p>
            <a:pPr algn="ctr"/>
            <a:r>
              <a:rPr lang="de-DE" sz="3200" dirty="0">
                <a:solidFill>
                  <a:schemeClr val="accent1"/>
                </a:solidFill>
              </a:rPr>
              <a:t>Was glauben </a:t>
            </a:r>
            <a:r>
              <a:rPr lang="de-DE" sz="3200" dirty="0" smtClean="0">
                <a:solidFill>
                  <a:schemeClr val="accent1"/>
                </a:solidFill>
              </a:rPr>
              <a:t>Sie, </a:t>
            </a:r>
            <a:r>
              <a:rPr lang="de-DE" sz="3200" dirty="0">
                <a:solidFill>
                  <a:schemeClr val="accent1"/>
                </a:solidFill>
              </a:rPr>
              <a:t>welche Ursachen zu Müdigkeit am Steuer </a:t>
            </a:r>
            <a:r>
              <a:rPr lang="de-DE" sz="3200" dirty="0" smtClean="0">
                <a:solidFill>
                  <a:schemeClr val="accent1"/>
                </a:solidFill>
              </a:rPr>
              <a:t>führen können?</a:t>
            </a:r>
            <a:endParaRPr lang="de-DE" sz="3200" dirty="0">
              <a:solidFill>
                <a:schemeClr val="accent1"/>
              </a:solidFill>
            </a:endParaRPr>
          </a:p>
          <a:p>
            <a:endParaRPr lang="de-DE" dirty="0"/>
          </a:p>
        </p:txBody>
      </p:sp>
      <p:sp>
        <p:nvSpPr>
          <p:cNvPr id="9" name="Ellipse 6"/>
          <p:cNvSpPr/>
          <p:nvPr/>
        </p:nvSpPr>
        <p:spPr>
          <a:xfrm rot="488695">
            <a:off x="6539385" y="145651"/>
            <a:ext cx="2116604" cy="8497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Aufgepasst !</a:t>
            </a:r>
          </a:p>
        </p:txBody>
      </p:sp>
    </p:spTree>
    <p:extLst>
      <p:ext uri="{BB962C8B-B14F-4D97-AF65-F5344CB8AC3E}">
        <p14:creationId xmlns:p14="http://schemas.microsoft.com/office/powerpoint/2010/main" val="22390869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itel 1"/>
          <p:cNvSpPr>
            <a:spLocks noGrp="1"/>
          </p:cNvSpPr>
          <p:nvPr>
            <p:ph type="title"/>
          </p:nvPr>
        </p:nvSpPr>
        <p:spPr>
          <a:xfrm>
            <a:off x="161539" y="360000"/>
            <a:ext cx="8289734" cy="957600"/>
          </a:xfrm>
        </p:spPr>
        <p:txBody>
          <a:bodyPr/>
          <a:lstStyle/>
          <a:p>
            <a:r>
              <a:rPr lang="de-DE" altLang="de-DE" dirty="0">
                <a:latin typeface="Arial" pitchFamily="34" charset="0"/>
                <a:ea typeface="ＭＳ Ｐゴシック" pitchFamily="34" charset="-128"/>
                <a:cs typeface="Arial" pitchFamily="34" charset="0"/>
              </a:rPr>
              <a:t>Ursachen für Müdigkeit am Steuer I.</a:t>
            </a:r>
          </a:p>
        </p:txBody>
      </p:sp>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32</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32</a:t>
            </a:fld>
            <a:endParaRPr lang="de-DE" dirty="0"/>
          </a:p>
        </p:txBody>
      </p:sp>
      <p:graphicFrame>
        <p:nvGraphicFramePr>
          <p:cNvPr id="9" name="Inhaltsplatzhalter 4"/>
          <p:cNvGraphicFramePr>
            <a:graphicFrameLocks/>
          </p:cNvGraphicFramePr>
          <p:nvPr/>
        </p:nvGraphicFramePr>
        <p:xfrm>
          <a:off x="344385" y="2035381"/>
          <a:ext cx="8455231" cy="3249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8967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latin typeface="Arial" pitchFamily="34" charset="0"/>
                <a:ea typeface="ＭＳ Ｐゴシック" pitchFamily="34" charset="-128"/>
                <a:cs typeface="Arial" pitchFamily="34" charset="0"/>
              </a:rPr>
              <a:t>Ursachen für Müdigkeit am Steuer </a:t>
            </a:r>
            <a:r>
              <a:rPr lang="de-DE" altLang="de-DE" dirty="0" smtClean="0">
                <a:latin typeface="Arial" pitchFamily="34" charset="0"/>
                <a:ea typeface="ＭＳ Ｐゴシック" pitchFamily="34" charset="-128"/>
                <a:cs typeface="Arial" pitchFamily="34" charset="0"/>
              </a:rPr>
              <a:t>II</a:t>
            </a:r>
            <a:r>
              <a:rPr lang="de-DE" altLang="de-DE" dirty="0">
                <a:latin typeface="Arial" pitchFamily="34" charset="0"/>
                <a:ea typeface="ＭＳ Ｐゴシック" pitchFamily="34" charset="-128"/>
                <a:cs typeface="Arial" pitchFamily="34" charset="0"/>
              </a:rPr>
              <a:t>.</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33</a:t>
            </a:fld>
            <a:endParaRPr lang="de-DE" dirty="0"/>
          </a:p>
        </p:txBody>
      </p:sp>
      <p:grpSp>
        <p:nvGrpSpPr>
          <p:cNvPr id="6" name="Gruppierung 5"/>
          <p:cNvGrpSpPr/>
          <p:nvPr/>
        </p:nvGrpSpPr>
        <p:grpSpPr>
          <a:xfrm>
            <a:off x="457200" y="1351799"/>
            <a:ext cx="8416886" cy="3935392"/>
            <a:chOff x="457200" y="1351799"/>
            <a:chExt cx="8416886" cy="3935392"/>
          </a:xfrm>
        </p:grpSpPr>
        <p:sp>
          <p:nvSpPr>
            <p:cNvPr id="11" name="Textfeld 10"/>
            <p:cNvSpPr txBox="1"/>
            <p:nvPr/>
          </p:nvSpPr>
          <p:spPr>
            <a:xfrm>
              <a:off x="4625815" y="1588425"/>
              <a:ext cx="4248271" cy="584775"/>
            </a:xfrm>
            <a:prstGeom prst="rect">
              <a:avLst/>
            </a:prstGeom>
            <a:noFill/>
          </p:spPr>
          <p:txBody>
            <a:bodyPr wrap="square" rtlCol="0">
              <a:spAutoFit/>
            </a:bodyPr>
            <a:lstStyle/>
            <a:p>
              <a:pPr>
                <a:defRPr sz="2160" b="1" i="0" u="none" strike="noStrike" kern="1200" baseline="0">
                  <a:solidFill>
                    <a:prstClr val="black"/>
                  </a:solidFill>
                  <a:latin typeface="+mn-lt"/>
                  <a:ea typeface="+mn-ea"/>
                  <a:cs typeface="+mn-cs"/>
                </a:defRPr>
              </a:pPr>
              <a:r>
                <a:rPr lang="en-US" sz="1600" dirty="0" err="1"/>
                <a:t>Wahrgenommene</a:t>
              </a:r>
              <a:r>
                <a:rPr lang="en-US" sz="1600" dirty="0"/>
                <a:t> </a:t>
              </a:r>
              <a:r>
                <a:rPr lang="en-US" sz="1600" dirty="0" err="1"/>
                <a:t>Gründe</a:t>
              </a:r>
              <a:r>
                <a:rPr lang="en-US" sz="1600" dirty="0"/>
                <a:t> </a:t>
              </a:r>
              <a:r>
                <a:rPr lang="en-US" sz="1600" dirty="0" err="1"/>
                <a:t>für</a:t>
              </a:r>
              <a:r>
                <a:rPr lang="en-US" sz="1600" dirty="0"/>
                <a:t> </a:t>
              </a:r>
              <a:r>
                <a:rPr lang="en-US" sz="1600" dirty="0" smtClean="0"/>
                <a:t>das </a:t>
              </a:r>
              <a:r>
                <a:rPr lang="en-US" sz="1600" dirty="0" err="1"/>
                <a:t>Einschlafen</a:t>
              </a:r>
              <a:r>
                <a:rPr lang="en-US" sz="1600" dirty="0"/>
                <a:t> </a:t>
              </a:r>
              <a:r>
                <a:rPr lang="en-US" sz="1600" dirty="0" err="1"/>
                <a:t>zum</a:t>
              </a:r>
              <a:r>
                <a:rPr lang="en-US" sz="1600" dirty="0"/>
                <a:t> </a:t>
              </a:r>
              <a:r>
                <a:rPr lang="en-US" sz="1600" dirty="0" err="1"/>
                <a:t>Zeitpunkt</a:t>
              </a:r>
              <a:r>
                <a:rPr lang="en-US" sz="1600" dirty="0"/>
                <a:t> des </a:t>
              </a:r>
              <a:r>
                <a:rPr lang="en-US" sz="1600" dirty="0" err="1"/>
                <a:t>Unfalls</a:t>
              </a:r>
              <a:endParaRPr lang="de-DE" sz="1600" dirty="0"/>
            </a:p>
          </p:txBody>
        </p:sp>
        <p:graphicFrame>
          <p:nvGraphicFramePr>
            <p:cNvPr id="9" name="Diagramm 8"/>
            <p:cNvGraphicFramePr/>
            <p:nvPr>
              <p:extLst>
                <p:ext uri="{D42A27DB-BD31-4B8C-83A1-F6EECF244321}">
                  <p14:modId xmlns:p14="http://schemas.microsoft.com/office/powerpoint/2010/main" val="4035411674"/>
                </p:ext>
              </p:extLst>
            </p:nvPr>
          </p:nvGraphicFramePr>
          <p:xfrm>
            <a:off x="457200" y="1351799"/>
            <a:ext cx="8229600" cy="3935392"/>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5" name="Gruppierung 4"/>
          <p:cNvGrpSpPr/>
          <p:nvPr/>
        </p:nvGrpSpPr>
        <p:grpSpPr>
          <a:xfrm>
            <a:off x="915449" y="4622801"/>
            <a:ext cx="7670796" cy="769441"/>
            <a:chOff x="990605" y="4622801"/>
            <a:chExt cx="7670796" cy="769441"/>
          </a:xfrm>
        </p:grpSpPr>
        <p:sp>
          <p:nvSpPr>
            <p:cNvPr id="3" name="Textfeld 2"/>
            <p:cNvSpPr txBox="1"/>
            <p:nvPr/>
          </p:nvSpPr>
          <p:spPr>
            <a:xfrm>
              <a:off x="990605" y="4622801"/>
              <a:ext cx="1134534" cy="769441"/>
            </a:xfrm>
            <a:prstGeom prst="rect">
              <a:avLst/>
            </a:prstGeom>
            <a:solidFill>
              <a:srgbClr val="FFFFFF"/>
            </a:solidFill>
          </p:spPr>
          <p:txBody>
            <a:bodyPr wrap="square" rtlCol="0">
              <a:spAutoFit/>
            </a:bodyPr>
            <a:lstStyle/>
            <a:p>
              <a:pPr algn="ctr"/>
              <a:r>
                <a:rPr lang="de-DE" sz="1100" dirty="0" smtClean="0"/>
                <a:t>Zu wenig Schlaf in der vergangenen Nacht </a:t>
              </a:r>
              <a:endParaRPr lang="de-DE" sz="1100" dirty="0"/>
            </a:p>
          </p:txBody>
        </p:sp>
        <p:sp>
          <p:nvSpPr>
            <p:cNvPr id="10" name="Textfeld 9"/>
            <p:cNvSpPr txBox="1"/>
            <p:nvPr/>
          </p:nvSpPr>
          <p:spPr>
            <a:xfrm>
              <a:off x="2108203" y="4622801"/>
              <a:ext cx="1134534" cy="600164"/>
            </a:xfrm>
            <a:prstGeom prst="rect">
              <a:avLst/>
            </a:prstGeom>
            <a:solidFill>
              <a:srgbClr val="FFFFFF"/>
            </a:solidFill>
          </p:spPr>
          <p:txBody>
            <a:bodyPr wrap="square" rtlCol="0">
              <a:spAutoFit/>
            </a:bodyPr>
            <a:lstStyle/>
            <a:p>
              <a:pPr algn="ctr"/>
              <a:r>
                <a:rPr lang="de-DE" sz="1100" dirty="0" smtClean="0"/>
                <a:t>Normalerweise schlechte/</a:t>
              </a:r>
              <a:r>
                <a:rPr lang="de-DE" sz="1100" dirty="0" err="1" smtClean="0"/>
                <a:t>r</a:t>
              </a:r>
              <a:r>
                <a:rPr lang="de-DE" sz="1100" dirty="0" smtClean="0"/>
                <a:t> Schläfer/in</a:t>
              </a:r>
              <a:endParaRPr lang="de-DE" sz="1100" dirty="0"/>
            </a:p>
          </p:txBody>
        </p:sp>
        <p:sp>
          <p:nvSpPr>
            <p:cNvPr id="12" name="Textfeld 11"/>
            <p:cNvSpPr txBox="1"/>
            <p:nvPr/>
          </p:nvSpPr>
          <p:spPr>
            <a:xfrm>
              <a:off x="3251206" y="4622801"/>
              <a:ext cx="948261" cy="261610"/>
            </a:xfrm>
            <a:prstGeom prst="rect">
              <a:avLst/>
            </a:prstGeom>
            <a:solidFill>
              <a:srgbClr val="FFFFFF"/>
            </a:solidFill>
          </p:spPr>
          <p:txBody>
            <a:bodyPr wrap="square" rtlCol="0">
              <a:spAutoFit/>
            </a:bodyPr>
            <a:lstStyle/>
            <a:p>
              <a:r>
                <a:rPr lang="de-DE" sz="1100" dirty="0" smtClean="0"/>
                <a:t>Unwohlsein</a:t>
              </a:r>
              <a:endParaRPr lang="de-DE" sz="1100" dirty="0"/>
            </a:p>
          </p:txBody>
        </p:sp>
        <p:sp>
          <p:nvSpPr>
            <p:cNvPr id="13" name="Textfeld 12"/>
            <p:cNvSpPr txBox="1"/>
            <p:nvPr/>
          </p:nvSpPr>
          <p:spPr>
            <a:xfrm>
              <a:off x="4241807" y="4622801"/>
              <a:ext cx="1049860" cy="600164"/>
            </a:xfrm>
            <a:prstGeom prst="rect">
              <a:avLst/>
            </a:prstGeom>
            <a:solidFill>
              <a:srgbClr val="FFFFFF"/>
            </a:solidFill>
          </p:spPr>
          <p:txBody>
            <a:bodyPr wrap="square" rtlCol="0">
              <a:spAutoFit/>
            </a:bodyPr>
            <a:lstStyle/>
            <a:p>
              <a:pPr algn="ctr"/>
              <a:r>
                <a:rPr lang="de-DE" sz="1100" dirty="0" smtClean="0"/>
                <a:t>Sehr lange Autofahrten</a:t>
              </a:r>
            </a:p>
            <a:p>
              <a:endParaRPr lang="de-DE" sz="1100" dirty="0"/>
            </a:p>
          </p:txBody>
        </p:sp>
        <p:sp>
          <p:nvSpPr>
            <p:cNvPr id="14" name="Textfeld 13"/>
            <p:cNvSpPr txBox="1"/>
            <p:nvPr/>
          </p:nvSpPr>
          <p:spPr>
            <a:xfrm>
              <a:off x="5240875" y="4622801"/>
              <a:ext cx="1049860" cy="430887"/>
            </a:xfrm>
            <a:prstGeom prst="rect">
              <a:avLst/>
            </a:prstGeom>
            <a:solidFill>
              <a:srgbClr val="FFFFFF"/>
            </a:solidFill>
          </p:spPr>
          <p:txBody>
            <a:bodyPr wrap="square" rtlCol="0">
              <a:spAutoFit/>
            </a:bodyPr>
            <a:lstStyle/>
            <a:p>
              <a:r>
                <a:rPr lang="de-DE" sz="1100" dirty="0" smtClean="0"/>
                <a:t>Schichtarbeit</a:t>
              </a:r>
            </a:p>
            <a:p>
              <a:endParaRPr lang="de-DE" sz="1100" dirty="0"/>
            </a:p>
          </p:txBody>
        </p:sp>
        <p:sp>
          <p:nvSpPr>
            <p:cNvPr id="15" name="Textfeld 14"/>
            <p:cNvSpPr txBox="1"/>
            <p:nvPr/>
          </p:nvSpPr>
          <p:spPr>
            <a:xfrm>
              <a:off x="6273801" y="4622801"/>
              <a:ext cx="1202265" cy="600164"/>
            </a:xfrm>
            <a:prstGeom prst="rect">
              <a:avLst/>
            </a:prstGeom>
            <a:solidFill>
              <a:srgbClr val="FFFFFF"/>
            </a:solidFill>
          </p:spPr>
          <p:txBody>
            <a:bodyPr wrap="square" rtlCol="0">
              <a:spAutoFit/>
            </a:bodyPr>
            <a:lstStyle/>
            <a:p>
              <a:pPr algn="ctr"/>
              <a:r>
                <a:rPr lang="de-DE" sz="1100" dirty="0" smtClean="0"/>
                <a:t>Normalerweise schlafend zum Unfallzeitpunkt</a:t>
              </a:r>
            </a:p>
          </p:txBody>
        </p:sp>
        <p:sp>
          <p:nvSpPr>
            <p:cNvPr id="16" name="Textfeld 15"/>
            <p:cNvSpPr txBox="1"/>
            <p:nvPr/>
          </p:nvSpPr>
          <p:spPr>
            <a:xfrm>
              <a:off x="7459136" y="4622801"/>
              <a:ext cx="1202265" cy="261610"/>
            </a:xfrm>
            <a:prstGeom prst="rect">
              <a:avLst/>
            </a:prstGeom>
            <a:solidFill>
              <a:srgbClr val="FFFFFF"/>
            </a:solidFill>
          </p:spPr>
          <p:txBody>
            <a:bodyPr wrap="square" rtlCol="0">
              <a:spAutoFit/>
            </a:bodyPr>
            <a:lstStyle/>
            <a:p>
              <a:r>
                <a:rPr lang="de-DE" sz="1100" dirty="0" smtClean="0"/>
                <a:t>Medikamente</a:t>
              </a:r>
            </a:p>
          </p:txBody>
        </p:sp>
      </p:grpSp>
      <p:sp>
        <p:nvSpPr>
          <p:cNvPr id="17" name="Textfeld 16"/>
          <p:cNvSpPr txBox="1"/>
          <p:nvPr/>
        </p:nvSpPr>
        <p:spPr>
          <a:xfrm>
            <a:off x="192024" y="5319575"/>
            <a:ext cx="8766905" cy="246221"/>
          </a:xfrm>
          <a:prstGeom prst="rect">
            <a:avLst/>
          </a:prstGeom>
          <a:noFill/>
        </p:spPr>
        <p:txBody>
          <a:bodyPr wrap="square" rtlCol="0">
            <a:spAutoFit/>
          </a:bodyPr>
          <a:lstStyle/>
          <a:p>
            <a:pPr algn="r"/>
            <a:r>
              <a:rPr lang="de-DE" sz="1000" dirty="0" smtClean="0"/>
              <a:t>Quelle: </a:t>
            </a:r>
            <a:r>
              <a:rPr lang="en-US" sz="1000" dirty="0" smtClean="0"/>
              <a:t>European Sleep and Research Society</a:t>
            </a:r>
            <a:r>
              <a:rPr lang="de-DE" sz="1000" dirty="0" smtClean="0"/>
              <a:t>, 2015</a:t>
            </a:r>
            <a:endParaRPr lang="de-DE" sz="1000" dirty="0"/>
          </a:p>
        </p:txBody>
      </p:sp>
    </p:spTree>
    <p:extLst>
      <p:ext uri="{BB962C8B-B14F-4D97-AF65-F5344CB8AC3E}">
        <p14:creationId xmlns:p14="http://schemas.microsoft.com/office/powerpoint/2010/main" val="402036870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lgn="ctr"/>
            <a:endParaRPr lang="de-DE" sz="3200" dirty="0" smtClean="0">
              <a:solidFill>
                <a:schemeClr val="accent1"/>
              </a:solidFill>
            </a:endParaRPr>
          </a:p>
          <a:p>
            <a:pPr algn="ctr"/>
            <a:r>
              <a:rPr lang="de-DE" sz="3200" dirty="0" smtClean="0">
                <a:solidFill>
                  <a:schemeClr val="accent1"/>
                </a:solidFill>
              </a:rPr>
              <a:t>Ursache von Müdigkeit am Steuer: Schlafmangel und Schlafstörungen</a:t>
            </a:r>
            <a:endParaRPr lang="de-DE" sz="32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34</a:t>
            </a:fld>
            <a:endParaRPr lang="de-DE" dirty="0"/>
          </a:p>
        </p:txBody>
      </p:sp>
    </p:spTree>
    <p:extLst>
      <p:ext uri="{BB962C8B-B14F-4D97-AF65-F5344CB8AC3E}">
        <p14:creationId xmlns:p14="http://schemas.microsoft.com/office/powerpoint/2010/main" val="13861149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z="1600" smtClean="0"/>
              <a:pPr/>
              <a:t>35</a:t>
            </a:fld>
            <a:endParaRPr lang="de-DE" sz="1600" dirty="0"/>
          </a:p>
        </p:txBody>
      </p:sp>
      <p:sp>
        <p:nvSpPr>
          <p:cNvPr id="13" name="Textfeld 12"/>
          <p:cNvSpPr txBox="1"/>
          <p:nvPr/>
        </p:nvSpPr>
        <p:spPr>
          <a:xfrm>
            <a:off x="4947613" y="2269066"/>
            <a:ext cx="2618508" cy="584775"/>
          </a:xfrm>
          <a:prstGeom prst="rect">
            <a:avLst/>
          </a:prstGeom>
          <a:noFill/>
        </p:spPr>
        <p:txBody>
          <a:bodyPr wrap="square" rtlCol="0">
            <a:spAutoFit/>
          </a:bodyPr>
          <a:lstStyle/>
          <a:p>
            <a:pPr algn="ctr"/>
            <a:r>
              <a:rPr lang="de-DE" sz="1600" dirty="0" smtClean="0">
                <a:solidFill>
                  <a:schemeClr val="bg1"/>
                </a:solidFill>
              </a:rPr>
              <a:t>Soll ich dich bewusstlos schlagen?</a:t>
            </a:r>
            <a:endParaRPr lang="de-DE" sz="1600" dirty="0">
              <a:solidFill>
                <a:schemeClr val="bg1"/>
              </a:solidFill>
            </a:endParaRPr>
          </a:p>
        </p:txBody>
      </p:sp>
      <p:grpSp>
        <p:nvGrpSpPr>
          <p:cNvPr id="2" name="Gruppierung 11"/>
          <p:cNvGrpSpPr/>
          <p:nvPr/>
        </p:nvGrpSpPr>
        <p:grpSpPr>
          <a:xfrm>
            <a:off x="871422" y="1005843"/>
            <a:ext cx="3316504" cy="1181381"/>
            <a:chOff x="902594" y="1400701"/>
            <a:chExt cx="3316504" cy="1181381"/>
          </a:xfrm>
        </p:grpSpPr>
        <p:sp>
          <p:nvSpPr>
            <p:cNvPr id="15" name="Ovale Legende 14"/>
            <p:cNvSpPr/>
            <p:nvPr/>
          </p:nvSpPr>
          <p:spPr>
            <a:xfrm>
              <a:off x="902594" y="1400701"/>
              <a:ext cx="3316504" cy="1181381"/>
            </a:xfrm>
            <a:prstGeom prst="wedgeEllipseCallout">
              <a:avLst>
                <a:gd name="adj1" fmla="val 21553"/>
                <a:gd name="adj2" fmla="val 67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16" name="Textfeld 15"/>
            <p:cNvSpPr txBox="1"/>
            <p:nvPr/>
          </p:nvSpPr>
          <p:spPr>
            <a:xfrm>
              <a:off x="1018043" y="1640125"/>
              <a:ext cx="2971760" cy="584775"/>
            </a:xfrm>
            <a:prstGeom prst="rect">
              <a:avLst/>
            </a:prstGeom>
            <a:noFill/>
          </p:spPr>
          <p:txBody>
            <a:bodyPr wrap="square" rtlCol="0">
              <a:spAutoFit/>
            </a:bodyPr>
            <a:lstStyle/>
            <a:p>
              <a:pPr algn="ctr"/>
              <a:r>
                <a:rPr lang="de-DE" sz="1600" dirty="0" smtClean="0">
                  <a:solidFill>
                    <a:schemeClr val="bg1"/>
                  </a:solidFill>
                </a:rPr>
                <a:t>„Ich kann </a:t>
              </a:r>
              <a:br>
                <a:rPr lang="de-DE" sz="1600" dirty="0" smtClean="0">
                  <a:solidFill>
                    <a:schemeClr val="bg1"/>
                  </a:solidFill>
                </a:rPr>
              </a:br>
              <a:r>
                <a:rPr lang="de-DE" sz="1600" dirty="0" smtClean="0">
                  <a:solidFill>
                    <a:schemeClr val="bg1"/>
                  </a:solidFill>
                </a:rPr>
                <a:t>sehr schlecht einschlafen!“</a:t>
              </a:r>
              <a:endParaRPr lang="de-DE" sz="1600" dirty="0">
                <a:solidFill>
                  <a:schemeClr val="bg1"/>
                </a:solidFill>
              </a:endParaRPr>
            </a:p>
          </p:txBody>
        </p:sp>
      </p:grpSp>
      <p:grpSp>
        <p:nvGrpSpPr>
          <p:cNvPr id="3" name="Gruppierung 16"/>
          <p:cNvGrpSpPr/>
          <p:nvPr/>
        </p:nvGrpSpPr>
        <p:grpSpPr>
          <a:xfrm>
            <a:off x="4187931" y="1375460"/>
            <a:ext cx="3715318" cy="1420543"/>
            <a:chOff x="4219103" y="1770318"/>
            <a:chExt cx="3715318" cy="1420543"/>
          </a:xfrm>
          <a:solidFill>
            <a:schemeClr val="accent1"/>
          </a:solidFill>
        </p:grpSpPr>
        <p:sp>
          <p:nvSpPr>
            <p:cNvPr id="18" name="Ovale Legende 17"/>
            <p:cNvSpPr/>
            <p:nvPr/>
          </p:nvSpPr>
          <p:spPr>
            <a:xfrm>
              <a:off x="4219103" y="1770318"/>
              <a:ext cx="3715318" cy="1420543"/>
            </a:xfrm>
            <a:prstGeom prst="wedgeEllipseCallout">
              <a:avLst>
                <a:gd name="adj1" fmla="val -20579"/>
                <a:gd name="adj2" fmla="val 612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19" name="Textfeld 18"/>
            <p:cNvSpPr txBox="1"/>
            <p:nvPr/>
          </p:nvSpPr>
          <p:spPr>
            <a:xfrm>
              <a:off x="4464179" y="2132174"/>
              <a:ext cx="3175709" cy="584775"/>
            </a:xfrm>
            <a:prstGeom prst="rect">
              <a:avLst/>
            </a:prstGeom>
            <a:grpFill/>
          </p:spPr>
          <p:txBody>
            <a:bodyPr wrap="square" rtlCol="0">
              <a:spAutoFit/>
            </a:bodyPr>
            <a:lstStyle/>
            <a:p>
              <a:pPr algn="ctr"/>
              <a:r>
                <a:rPr lang="de-DE" sz="1600" dirty="0" smtClean="0">
                  <a:solidFill>
                    <a:schemeClr val="bg1"/>
                  </a:solidFill>
                </a:rPr>
                <a:t>„Das geht mir auch oft so. </a:t>
              </a:r>
            </a:p>
            <a:p>
              <a:pPr algn="ctr"/>
              <a:r>
                <a:rPr lang="de-DE" sz="1600" dirty="0" smtClean="0">
                  <a:solidFill>
                    <a:schemeClr val="bg1"/>
                  </a:solidFill>
                </a:rPr>
                <a:t>Dann zähle ich bis drei.“</a:t>
              </a:r>
              <a:endParaRPr lang="de-DE" sz="1600" dirty="0">
                <a:solidFill>
                  <a:schemeClr val="bg1"/>
                </a:solidFill>
              </a:endParaRPr>
            </a:p>
          </p:txBody>
        </p:sp>
      </p:grpSp>
      <p:grpSp>
        <p:nvGrpSpPr>
          <p:cNvPr id="5" name="Gruppierung 19"/>
          <p:cNvGrpSpPr/>
          <p:nvPr/>
        </p:nvGrpSpPr>
        <p:grpSpPr>
          <a:xfrm>
            <a:off x="1920729" y="3097218"/>
            <a:ext cx="2987721" cy="1123443"/>
            <a:chOff x="1931120" y="3211519"/>
            <a:chExt cx="2987721" cy="1123443"/>
          </a:xfrm>
        </p:grpSpPr>
        <p:sp>
          <p:nvSpPr>
            <p:cNvPr id="21" name="Ovale Legende 20"/>
            <p:cNvSpPr/>
            <p:nvPr/>
          </p:nvSpPr>
          <p:spPr>
            <a:xfrm>
              <a:off x="1931120" y="3211519"/>
              <a:ext cx="2986122" cy="1123443"/>
            </a:xfrm>
            <a:prstGeom prst="wedgeEllipseCallout">
              <a:avLst>
                <a:gd name="adj1" fmla="val 21553"/>
                <a:gd name="adj2" fmla="val 67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2" name="Textfeld 21"/>
            <p:cNvSpPr txBox="1"/>
            <p:nvPr/>
          </p:nvSpPr>
          <p:spPr>
            <a:xfrm>
              <a:off x="1941614" y="3608386"/>
              <a:ext cx="2977227" cy="338554"/>
            </a:xfrm>
            <a:prstGeom prst="rect">
              <a:avLst/>
            </a:prstGeom>
            <a:noFill/>
          </p:spPr>
          <p:txBody>
            <a:bodyPr wrap="square" rtlCol="0">
              <a:spAutoFit/>
            </a:bodyPr>
            <a:lstStyle/>
            <a:p>
              <a:pPr algn="ctr"/>
              <a:r>
                <a:rPr lang="de-DE" sz="1600" dirty="0" smtClean="0">
                  <a:solidFill>
                    <a:schemeClr val="bg1"/>
                  </a:solidFill>
                </a:rPr>
                <a:t>„ ... und das hilft Dir?“</a:t>
              </a:r>
              <a:endParaRPr lang="de-DE" sz="1600" dirty="0">
                <a:solidFill>
                  <a:schemeClr val="bg1"/>
                </a:solidFill>
              </a:endParaRPr>
            </a:p>
          </p:txBody>
        </p:sp>
      </p:grpSp>
      <p:grpSp>
        <p:nvGrpSpPr>
          <p:cNvPr id="6" name="Gruppierung 22"/>
          <p:cNvGrpSpPr/>
          <p:nvPr/>
        </p:nvGrpSpPr>
        <p:grpSpPr>
          <a:xfrm>
            <a:off x="4780812" y="3843535"/>
            <a:ext cx="3715318" cy="1420543"/>
            <a:chOff x="4780812" y="3843535"/>
            <a:chExt cx="3715318" cy="1420543"/>
          </a:xfrm>
          <a:solidFill>
            <a:schemeClr val="accent1"/>
          </a:solidFill>
        </p:grpSpPr>
        <p:sp>
          <p:nvSpPr>
            <p:cNvPr id="24" name="Ovale Legende 23"/>
            <p:cNvSpPr/>
            <p:nvPr/>
          </p:nvSpPr>
          <p:spPr>
            <a:xfrm>
              <a:off x="4780812" y="3843535"/>
              <a:ext cx="3715318" cy="1420543"/>
            </a:xfrm>
            <a:prstGeom prst="wedgeEllipseCallout">
              <a:avLst>
                <a:gd name="adj1" fmla="val -20579"/>
                <a:gd name="adj2" fmla="val 612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5" name="Textfeld 24"/>
            <p:cNvSpPr txBox="1"/>
            <p:nvPr/>
          </p:nvSpPr>
          <p:spPr>
            <a:xfrm>
              <a:off x="5025888" y="4236213"/>
              <a:ext cx="3175709" cy="584775"/>
            </a:xfrm>
            <a:prstGeom prst="rect">
              <a:avLst/>
            </a:prstGeom>
            <a:grpFill/>
          </p:spPr>
          <p:txBody>
            <a:bodyPr wrap="square" rtlCol="0">
              <a:spAutoFit/>
            </a:bodyPr>
            <a:lstStyle/>
            <a:p>
              <a:pPr algn="ctr"/>
              <a:r>
                <a:rPr lang="de-DE" sz="1600" dirty="0" smtClean="0">
                  <a:solidFill>
                    <a:schemeClr val="bg1"/>
                  </a:solidFill>
                </a:rPr>
                <a:t>„Meistens – manchmal brauche ich auch bis halb vier ...“</a:t>
              </a:r>
              <a:endParaRPr lang="de-DE" sz="1600" dirty="0">
                <a:solidFill>
                  <a:schemeClr val="bg1"/>
                </a:solidFill>
              </a:endParaRPr>
            </a:p>
          </p:txBody>
        </p:sp>
      </p:grpSp>
    </p:spTree>
    <p:extLst>
      <p:ext uri="{BB962C8B-B14F-4D97-AF65-F5344CB8AC3E}">
        <p14:creationId xmlns:p14="http://schemas.microsoft.com/office/powerpoint/2010/main" val="31020420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Schlafmangel als Ursache.</a:t>
            </a:r>
            <a:endParaRPr lang="de-DE" dirty="0"/>
          </a:p>
        </p:txBody>
      </p:sp>
      <p:sp>
        <p:nvSpPr>
          <p:cNvPr id="3" name="Inhaltsplatzhalter 2"/>
          <p:cNvSpPr>
            <a:spLocks noGrp="1"/>
          </p:cNvSpPr>
          <p:nvPr>
            <p:ph sz="half" idx="1"/>
          </p:nvPr>
        </p:nvSpPr>
        <p:spPr/>
        <p:txBody>
          <a:bodyPr>
            <a:normAutofit/>
          </a:bodyPr>
          <a:lstStyle/>
          <a:p>
            <a:pPr lvl="1" algn="just"/>
            <a:r>
              <a:rPr lang="de-DE" dirty="0" smtClean="0"/>
              <a:t>Typische Folgen von </a:t>
            </a:r>
            <a:r>
              <a:rPr lang="de-DE" b="1" dirty="0" smtClean="0"/>
              <a:t>Schlafmangel</a:t>
            </a:r>
            <a:r>
              <a:rPr lang="de-DE" dirty="0" smtClean="0"/>
              <a:t>:</a:t>
            </a:r>
            <a:endParaRPr lang="de-DE" dirty="0"/>
          </a:p>
          <a:p>
            <a:pPr lvl="2" algn="just"/>
            <a:r>
              <a:rPr lang="de-DE" dirty="0" smtClean="0"/>
              <a:t>Kopfschmerzen, aber auch psychische Probleme wie Gereiztheit oder Traurigkeit</a:t>
            </a:r>
          </a:p>
          <a:p>
            <a:pPr lvl="2" algn="just"/>
            <a:r>
              <a:rPr lang="de-DE" dirty="0" smtClean="0"/>
              <a:t>geringere Aufmerksamkeit und Konzentration, somit weniger Leistungs- </a:t>
            </a:r>
            <a:r>
              <a:rPr lang="de-DE" dirty="0"/>
              <a:t>bzw. </a:t>
            </a:r>
            <a:r>
              <a:rPr lang="de-DE" dirty="0" smtClean="0"/>
              <a:t>Lernfähigkeit</a:t>
            </a:r>
          </a:p>
          <a:p>
            <a:pPr lvl="2" algn="just"/>
            <a:r>
              <a:rPr lang="de-DE" dirty="0" smtClean="0"/>
              <a:t>latente </a:t>
            </a:r>
            <a:r>
              <a:rPr lang="de-DE" dirty="0"/>
              <a:t>Müdigkeit am </a:t>
            </a:r>
            <a:r>
              <a:rPr lang="de-DE" dirty="0" smtClean="0"/>
              <a:t>Tag </a:t>
            </a:r>
            <a:r>
              <a:rPr lang="de-DE" dirty="0"/>
              <a:t>mit </a:t>
            </a:r>
            <a:r>
              <a:rPr lang="de-DE" dirty="0" smtClean="0"/>
              <a:t>erhöhter Einschlafneigung bspw. in monotonen Situationen</a:t>
            </a:r>
          </a:p>
          <a:p>
            <a:pPr lvl="2" algn="just"/>
            <a:endParaRPr lang="de-DE" dirty="0" smtClean="0"/>
          </a:p>
          <a:p>
            <a:pPr lvl="2" algn="just"/>
            <a:endParaRPr lang="de-DE" dirty="0" smtClean="0"/>
          </a:p>
          <a:p>
            <a:pPr marL="182562" lvl="2" indent="0" algn="just">
              <a:buNone/>
            </a:pPr>
            <a:endParaRPr lang="de-DE" dirty="0"/>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36</a:t>
            </a:fld>
            <a:endParaRPr lang="de-DE" dirty="0"/>
          </a:p>
        </p:txBody>
      </p:sp>
      <p:pic>
        <p:nvPicPr>
          <p:cNvPr id="2050" name="Picture 2" descr="\\dvrfileserver.dvr.de\benutzer$\boerries\Downloads\sleeping-1159279_1920.jpg"/>
          <p:cNvPicPr>
            <a:picLocks noChangeAspect="1" noChangeArrowheads="1"/>
          </p:cNvPicPr>
          <p:nvPr/>
        </p:nvPicPr>
        <p:blipFill>
          <a:blip r:embed="rId3" cstate="print"/>
          <a:srcRect/>
          <a:stretch>
            <a:fillRect/>
          </a:stretch>
        </p:blipFill>
        <p:spPr bwMode="auto">
          <a:xfrm>
            <a:off x="4838631" y="1915920"/>
            <a:ext cx="4146113" cy="2746800"/>
          </a:xfrm>
          <a:prstGeom prst="rect">
            <a:avLst/>
          </a:prstGeom>
          <a:noFill/>
        </p:spPr>
      </p:pic>
      <p:sp>
        <p:nvSpPr>
          <p:cNvPr id="56" name="Textfeld 55"/>
          <p:cNvSpPr txBox="1"/>
          <p:nvPr/>
        </p:nvSpPr>
        <p:spPr>
          <a:xfrm>
            <a:off x="4831098" y="4666868"/>
            <a:ext cx="2511398"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Tree>
    <p:extLst>
      <p:ext uri="{BB962C8B-B14F-4D97-AF65-F5344CB8AC3E}">
        <p14:creationId xmlns:p14="http://schemas.microsoft.com/office/powerpoint/2010/main" val="40425000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Verbreitung von Schlafstörungen.</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37</a:t>
            </a:fld>
            <a:endParaRPr lang="de-DE" dirty="0"/>
          </a:p>
        </p:txBody>
      </p:sp>
      <p:graphicFrame>
        <p:nvGraphicFramePr>
          <p:cNvPr id="6" name="Diagramm 5"/>
          <p:cNvGraphicFramePr/>
          <p:nvPr>
            <p:extLst>
              <p:ext uri="{D42A27DB-BD31-4B8C-83A1-F6EECF244321}">
                <p14:modId xmlns:p14="http://schemas.microsoft.com/office/powerpoint/2010/main" val="1105418141"/>
              </p:ext>
            </p:extLst>
          </p:nvPr>
        </p:nvGraphicFramePr>
        <p:xfrm>
          <a:off x="333376" y="1381125"/>
          <a:ext cx="8496300" cy="3970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feld 6"/>
          <p:cNvSpPr txBox="1"/>
          <p:nvPr/>
        </p:nvSpPr>
        <p:spPr>
          <a:xfrm>
            <a:off x="-612113" y="5314702"/>
            <a:ext cx="9580790" cy="246221"/>
          </a:xfrm>
          <a:prstGeom prst="rect">
            <a:avLst/>
          </a:prstGeom>
          <a:noFill/>
        </p:spPr>
        <p:txBody>
          <a:bodyPr wrap="square" rtlCol="0">
            <a:spAutoFit/>
          </a:bodyPr>
          <a:lstStyle/>
          <a:p>
            <a:pPr algn="r"/>
            <a:r>
              <a:rPr lang="de-DE" sz="1000" dirty="0" smtClean="0"/>
              <a:t>Quelle: Robert Koch-Institut , 2013</a:t>
            </a:r>
            <a:endParaRPr lang="de-DE" sz="1000" dirty="0"/>
          </a:p>
        </p:txBody>
      </p:sp>
      <p:sp>
        <p:nvSpPr>
          <p:cNvPr id="8" name="Abgerundetes Rechteck 7"/>
          <p:cNvSpPr/>
          <p:nvPr/>
        </p:nvSpPr>
        <p:spPr>
          <a:xfrm>
            <a:off x="6813550" y="1416050"/>
            <a:ext cx="1822450" cy="704850"/>
          </a:xfrm>
          <a:prstGeom prst="roundRect">
            <a:avLst/>
          </a:prstGeom>
          <a:solidFill>
            <a:schemeClr val="accent4"/>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rPr>
              <a:t>ESS: Einschlafstörung</a:t>
            </a:r>
          </a:p>
          <a:p>
            <a:pPr algn="ctr"/>
            <a:r>
              <a:rPr lang="de-DE" sz="1000" dirty="0" smtClean="0">
                <a:solidFill>
                  <a:schemeClr val="tx1"/>
                </a:solidFill>
              </a:rPr>
              <a:t>DSS: Durchschlafstörung</a:t>
            </a:r>
            <a:endParaRPr lang="de-DE" sz="10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539" y="360000"/>
            <a:ext cx="8435976" cy="957600"/>
          </a:xfrm>
        </p:spPr>
        <p:txBody>
          <a:bodyPr/>
          <a:lstStyle/>
          <a:p>
            <a:r>
              <a:rPr lang="de-DE" dirty="0" smtClean="0"/>
              <a:t>Risikofaktoren für Schlafstörungen.</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38</a:t>
            </a:fld>
            <a:endParaRPr lang="de-DE" dirty="0"/>
          </a:p>
        </p:txBody>
      </p:sp>
      <p:sp>
        <p:nvSpPr>
          <p:cNvPr id="7" name="Textfeld 6"/>
          <p:cNvSpPr txBox="1"/>
          <p:nvPr/>
        </p:nvSpPr>
        <p:spPr>
          <a:xfrm>
            <a:off x="-612113" y="5314702"/>
            <a:ext cx="9580790"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graphicFrame>
        <p:nvGraphicFramePr>
          <p:cNvPr id="8" name="Inhaltsplatzhalter 4"/>
          <p:cNvGraphicFramePr>
            <a:graphicFrameLocks/>
          </p:cNvGraphicFramePr>
          <p:nvPr>
            <p:extLst>
              <p:ext uri="{D42A27DB-BD31-4B8C-83A1-F6EECF244321}">
                <p14:modId xmlns:p14="http://schemas.microsoft.com/office/powerpoint/2010/main" val="2375371827"/>
              </p:ext>
            </p:extLst>
          </p:nvPr>
        </p:nvGraphicFramePr>
        <p:xfrm>
          <a:off x="1281337" y="2024623"/>
          <a:ext cx="6581326" cy="2356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Beispiele für Schlafkrankheiten.</a:t>
            </a:r>
          </a:p>
        </p:txBody>
      </p:sp>
      <p:sp>
        <p:nvSpPr>
          <p:cNvPr id="4" name="Foliennummernplatzhalter 3"/>
          <p:cNvSpPr>
            <a:spLocks noGrp="1"/>
          </p:cNvSpPr>
          <p:nvPr>
            <p:ph type="sldNum" sz="quarter" idx="12"/>
          </p:nvPr>
        </p:nvSpPr>
        <p:spPr/>
        <p:txBody>
          <a:bodyPr/>
          <a:lstStyle/>
          <a:p>
            <a:fld id="{C14075F3-F5BF-419D-BE50-EBF9B68250F3}" type="slidenum">
              <a:rPr lang="de-DE" smtClean="0"/>
              <a:pPr/>
              <a:t>39</a:t>
            </a:fld>
            <a:endParaRPr lang="de-DE" dirty="0"/>
          </a:p>
        </p:txBody>
      </p:sp>
      <p:sp>
        <p:nvSpPr>
          <p:cNvPr id="12" name="Inhaltsplatzhalter 2"/>
          <p:cNvSpPr>
            <a:spLocks noGrp="1"/>
          </p:cNvSpPr>
          <p:nvPr>
            <p:ph sz="half" idx="1"/>
          </p:nvPr>
        </p:nvSpPr>
        <p:spPr>
          <a:xfrm>
            <a:off x="160338" y="1628775"/>
            <a:ext cx="4399630" cy="3833813"/>
          </a:xfrm>
        </p:spPr>
        <p:txBody>
          <a:bodyPr>
            <a:normAutofit/>
          </a:bodyPr>
          <a:lstStyle/>
          <a:p>
            <a:pPr lvl="1" algn="just">
              <a:lnSpc>
                <a:spcPct val="120000"/>
              </a:lnSpc>
            </a:pPr>
            <a:r>
              <a:rPr lang="de-DE" b="1" dirty="0" err="1"/>
              <a:t>Schlafapnoe</a:t>
            </a:r>
            <a:endParaRPr lang="de-DE" b="1" dirty="0"/>
          </a:p>
          <a:p>
            <a:pPr lvl="2" algn="just">
              <a:lnSpc>
                <a:spcPct val="120000"/>
              </a:lnSpc>
            </a:pPr>
            <a:r>
              <a:rPr lang="de-DE" dirty="0"/>
              <a:t>8</a:t>
            </a:r>
            <a:r>
              <a:rPr lang="de-DE" dirty="0" smtClean="0"/>
              <a:t> </a:t>
            </a:r>
            <a:r>
              <a:rPr lang="de-DE" dirty="0"/>
              <a:t>bis </a:t>
            </a:r>
            <a:r>
              <a:rPr lang="de-DE" dirty="0" smtClean="0"/>
              <a:t>10 </a:t>
            </a:r>
            <a:r>
              <a:rPr lang="de-DE" dirty="0"/>
              <a:t>% der Deutschen sind betroffen</a:t>
            </a:r>
          </a:p>
          <a:p>
            <a:pPr lvl="2" algn="just">
              <a:lnSpc>
                <a:spcPct val="120000"/>
              </a:lnSpc>
            </a:pPr>
            <a:r>
              <a:rPr lang="de-DE" dirty="0" smtClean="0"/>
              <a:t>Stark </a:t>
            </a:r>
            <a:r>
              <a:rPr lang="de-DE" dirty="0"/>
              <a:t>erhöhtes Unfallrisiko</a:t>
            </a:r>
          </a:p>
          <a:p>
            <a:pPr lvl="2" algn="just">
              <a:lnSpc>
                <a:spcPct val="120000"/>
              </a:lnSpc>
            </a:pPr>
            <a:r>
              <a:rPr lang="de-DE" dirty="0"/>
              <a:t>Risiko erhöht </a:t>
            </a:r>
            <a:r>
              <a:rPr lang="de-DE" dirty="0" smtClean="0"/>
              <a:t>bei:</a:t>
            </a:r>
            <a:endParaRPr lang="de-DE" dirty="0"/>
          </a:p>
          <a:p>
            <a:pPr lvl="3" algn="just">
              <a:lnSpc>
                <a:spcPct val="120000"/>
              </a:lnSpc>
            </a:pPr>
            <a:r>
              <a:rPr lang="de-DE" dirty="0"/>
              <a:t>Schnarchen, </a:t>
            </a:r>
            <a:r>
              <a:rPr lang="de-DE" dirty="0" smtClean="0"/>
              <a:t>Übergewicht, </a:t>
            </a:r>
            <a:r>
              <a:rPr lang="de-DE" dirty="0" err="1" smtClean="0"/>
              <a:t>Bluthoch</a:t>
            </a:r>
            <a:r>
              <a:rPr lang="de-DE" dirty="0" smtClean="0"/>
              <a:t>-druck</a:t>
            </a:r>
            <a:r>
              <a:rPr lang="de-DE" dirty="0"/>
              <a:t>, Tagesschläfrigkeit, </a:t>
            </a:r>
            <a:r>
              <a:rPr lang="de-DE" dirty="0" smtClean="0"/>
              <a:t>kurzem, gedrungenem </a:t>
            </a:r>
            <a:r>
              <a:rPr lang="de-DE" dirty="0"/>
              <a:t>Hals, Atemstillstände im Schlaf</a:t>
            </a:r>
          </a:p>
        </p:txBody>
      </p:sp>
      <p:sp>
        <p:nvSpPr>
          <p:cNvPr id="13" name="Inhaltsplatzhalter 5"/>
          <p:cNvSpPr>
            <a:spLocks noGrp="1"/>
          </p:cNvSpPr>
          <p:nvPr>
            <p:ph sz="half" idx="2"/>
          </p:nvPr>
        </p:nvSpPr>
        <p:spPr>
          <a:xfrm>
            <a:off x="4618238" y="1640349"/>
            <a:ext cx="4320000" cy="3316661"/>
          </a:xfrm>
        </p:spPr>
        <p:txBody>
          <a:bodyPr>
            <a:normAutofit/>
          </a:bodyPr>
          <a:lstStyle/>
          <a:p>
            <a:pPr lvl="1" algn="just">
              <a:lnSpc>
                <a:spcPct val="120000"/>
              </a:lnSpc>
            </a:pPr>
            <a:r>
              <a:rPr lang="de-DE" b="1" dirty="0" err="1"/>
              <a:t>Restless</a:t>
            </a:r>
            <a:r>
              <a:rPr lang="de-DE" b="1" dirty="0"/>
              <a:t>-</a:t>
            </a:r>
            <a:r>
              <a:rPr lang="de-DE" b="1" dirty="0" err="1"/>
              <a:t>Legs</a:t>
            </a:r>
            <a:r>
              <a:rPr lang="de-DE" b="1" dirty="0"/>
              <a:t>-Syndrom</a:t>
            </a:r>
          </a:p>
          <a:p>
            <a:pPr lvl="2" algn="just">
              <a:lnSpc>
                <a:spcPct val="120000"/>
              </a:lnSpc>
            </a:pPr>
            <a:r>
              <a:rPr lang="de-DE" dirty="0"/>
              <a:t>1,7 bis 2 % der Deutschen sind betroffen</a:t>
            </a:r>
          </a:p>
          <a:p>
            <a:pPr lvl="2" algn="just">
              <a:lnSpc>
                <a:spcPct val="120000"/>
              </a:lnSpc>
            </a:pPr>
            <a:r>
              <a:rPr lang="de-DE" dirty="0"/>
              <a:t>Erschwert ruhiges Autofahren</a:t>
            </a:r>
          </a:p>
          <a:p>
            <a:pPr lvl="2" algn="just">
              <a:lnSpc>
                <a:spcPct val="120000"/>
              </a:lnSpc>
            </a:pPr>
            <a:r>
              <a:rPr lang="de-DE" dirty="0"/>
              <a:t>Risiko erhöht </a:t>
            </a:r>
            <a:r>
              <a:rPr lang="de-DE" dirty="0" smtClean="0"/>
              <a:t>bei:</a:t>
            </a:r>
            <a:endParaRPr lang="de-DE" dirty="0"/>
          </a:p>
          <a:p>
            <a:pPr lvl="3" algn="just">
              <a:lnSpc>
                <a:spcPct val="120000"/>
              </a:lnSpc>
            </a:pPr>
            <a:r>
              <a:rPr lang="de-DE" dirty="0"/>
              <a:t>Bewegungsdrang, Missempfindungen, Verbesserung durch Bewegung</a:t>
            </a:r>
            <a:r>
              <a:rPr lang="de-DE" dirty="0" smtClean="0"/>
              <a:t>,</a:t>
            </a:r>
            <a:br>
              <a:rPr lang="de-DE" dirty="0" smtClean="0"/>
            </a:br>
            <a:r>
              <a:rPr lang="de-DE" dirty="0" smtClean="0"/>
              <a:t>Verschlimmerung </a:t>
            </a:r>
            <a:r>
              <a:rPr lang="de-DE" dirty="0"/>
              <a:t>in </a:t>
            </a:r>
            <a:r>
              <a:rPr lang="de-DE" dirty="0" smtClean="0"/>
              <a:t>Ruhesituationen</a:t>
            </a:r>
            <a:endParaRPr lang="de-DE" dirty="0"/>
          </a:p>
          <a:p>
            <a:pPr marL="285750" indent="-285750" algn="just">
              <a:buFont typeface="Arial"/>
              <a:buChar char="•"/>
            </a:pPr>
            <a:endParaRPr lang="de-DE" dirty="0"/>
          </a:p>
        </p:txBody>
      </p:sp>
      <p:sp>
        <p:nvSpPr>
          <p:cNvPr id="7" name="Textfeld 6"/>
          <p:cNvSpPr txBox="1"/>
          <p:nvPr/>
        </p:nvSpPr>
        <p:spPr>
          <a:xfrm>
            <a:off x="-576944" y="5314702"/>
            <a:ext cx="9580790"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a:t>
            </a:r>
            <a:endParaRPr lang="de-DE" sz="1000" dirty="0"/>
          </a:p>
        </p:txBody>
      </p:sp>
    </p:spTree>
    <p:extLst>
      <p:ext uri="{BB962C8B-B14F-4D97-AF65-F5344CB8AC3E}">
        <p14:creationId xmlns:p14="http://schemas.microsoft.com/office/powerpoint/2010/main" val="1079041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4</a:t>
            </a:fld>
            <a:endParaRPr lang="de-DE" dirty="0"/>
          </a:p>
        </p:txBody>
      </p:sp>
      <p:sp>
        <p:nvSpPr>
          <p:cNvPr id="22"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3" name="Textplatzhalter 25"/>
          <p:cNvSpPr>
            <a:spLocks noGrp="1"/>
          </p:cNvSpPr>
          <p:nvPr>
            <p:ph type="body" sz="quarter" idx="14"/>
          </p:nvPr>
        </p:nvSpPr>
        <p:spPr>
          <a:xfrm>
            <a:off x="646338" y="1628775"/>
            <a:ext cx="8336795" cy="486000"/>
          </a:xfrm>
          <a:solidFill>
            <a:schemeClr val="accent5">
              <a:lumMod val="40000"/>
              <a:lumOff val="60000"/>
            </a:schemeClr>
          </a:solidFill>
        </p:spPr>
        <p:txBody>
          <a:bodyPr/>
          <a:lstStyle/>
          <a:p>
            <a:r>
              <a:rPr lang="de-DE" dirty="0" smtClean="0"/>
              <a:t>Relevanz des Schlafes</a:t>
            </a:r>
            <a:endParaRPr lang="de-DE" dirty="0"/>
          </a:p>
        </p:txBody>
      </p:sp>
      <p:sp>
        <p:nvSpPr>
          <p:cNvPr id="31"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32"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3"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4"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5"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6"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7"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8"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40" name="Textplatzhalter 28"/>
          <p:cNvSpPr>
            <a:spLocks noGrp="1"/>
          </p:cNvSpPr>
          <p:nvPr>
            <p:ph type="body" sz="quarter" idx="17"/>
          </p:nvPr>
        </p:nvSpPr>
        <p:spPr>
          <a:xfrm>
            <a:off x="150031" y="4823988"/>
            <a:ext cx="324000" cy="486000"/>
          </a:xfrm>
        </p:spPr>
        <p:txBody>
          <a:bodyPr/>
          <a:lstStyle/>
          <a:p>
            <a:r>
              <a:rPr lang="de-DE" dirty="0"/>
              <a:t>6</a:t>
            </a:r>
          </a:p>
        </p:txBody>
      </p:sp>
      <p:sp>
        <p:nvSpPr>
          <p:cNvPr id="41"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p14="http://schemas.microsoft.com/office/powerpoint/2010/main" val="17377328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Exkurs „</a:t>
            </a:r>
            <a:r>
              <a:rPr lang="de-DE" dirty="0" err="1" smtClean="0"/>
              <a:t>Schlafapnoe</a:t>
            </a:r>
            <a:r>
              <a:rPr lang="de-DE" dirty="0" smtClean="0"/>
              <a:t>“.</a:t>
            </a:r>
            <a:endParaRPr lang="de-DE" dirty="0"/>
          </a:p>
        </p:txBody>
      </p:sp>
      <p:sp>
        <p:nvSpPr>
          <p:cNvPr id="3" name="Inhaltsplatzhalter 2"/>
          <p:cNvSpPr>
            <a:spLocks noGrp="1"/>
          </p:cNvSpPr>
          <p:nvPr>
            <p:ph sz="half" idx="1"/>
          </p:nvPr>
        </p:nvSpPr>
        <p:spPr/>
        <p:txBody>
          <a:bodyPr>
            <a:normAutofit/>
          </a:bodyPr>
          <a:lstStyle/>
          <a:p>
            <a:pPr lvl="1" algn="just"/>
            <a:r>
              <a:rPr lang="de-DE" dirty="0" smtClean="0"/>
              <a:t>Berufskraftfahrer/innen sind besonders gefährdet:</a:t>
            </a:r>
          </a:p>
          <a:p>
            <a:pPr lvl="2" algn="just"/>
            <a:r>
              <a:rPr lang="de-DE" dirty="0" smtClean="0"/>
              <a:t>Viel Stress (Bluthochdruck)</a:t>
            </a:r>
          </a:p>
          <a:p>
            <a:pPr lvl="2" algn="just"/>
            <a:r>
              <a:rPr lang="de-DE" dirty="0" smtClean="0"/>
              <a:t>Wenig Bewegung (ggf. Übergewicht)</a:t>
            </a:r>
          </a:p>
          <a:p>
            <a:pPr lvl="2" algn="just"/>
            <a:r>
              <a:rPr lang="de-DE" dirty="0" smtClean="0"/>
              <a:t>Unregelmäßige Arbeits- und Schlafzeiten</a:t>
            </a:r>
          </a:p>
          <a:p>
            <a:pPr lvl="1" algn="just"/>
            <a:endParaRPr lang="de-DE" dirty="0" smtClean="0"/>
          </a:p>
        </p:txBody>
      </p:sp>
      <p:sp>
        <p:nvSpPr>
          <p:cNvPr id="7" name="Inhaltsplatzhalter 6"/>
          <p:cNvSpPr>
            <a:spLocks noGrp="1"/>
          </p:cNvSpPr>
          <p:nvPr>
            <p:ph sz="half" idx="2"/>
          </p:nvPr>
        </p:nvSpPr>
        <p:spPr/>
        <p:txBody>
          <a:bodyPr>
            <a:normAutofit/>
          </a:bodyPr>
          <a:lstStyle/>
          <a:p>
            <a:pPr lvl="1" algn="just"/>
            <a:r>
              <a:rPr lang="de-DE" dirty="0" smtClean="0"/>
              <a:t>Formen der </a:t>
            </a:r>
            <a:r>
              <a:rPr lang="de-DE" dirty="0" err="1" smtClean="0"/>
              <a:t>Schlafapnoe</a:t>
            </a:r>
            <a:r>
              <a:rPr lang="de-DE" dirty="0" smtClean="0"/>
              <a:t>:</a:t>
            </a:r>
          </a:p>
          <a:p>
            <a:pPr lvl="2" algn="just"/>
            <a:r>
              <a:rPr lang="de-DE" dirty="0" smtClean="0"/>
              <a:t>Bei der </a:t>
            </a:r>
            <a:r>
              <a:rPr lang="de-DE" b="1" dirty="0" smtClean="0"/>
              <a:t>obstruktiven</a:t>
            </a:r>
            <a:r>
              <a:rPr lang="de-DE" dirty="0" smtClean="0"/>
              <a:t> </a:t>
            </a:r>
            <a:r>
              <a:rPr lang="de-DE" dirty="0" err="1" smtClean="0"/>
              <a:t>Schlafapnoe</a:t>
            </a:r>
            <a:r>
              <a:rPr lang="de-DE" dirty="0" smtClean="0"/>
              <a:t> liegt eine Verengung der oberen Atemwege vor, genauer gesagt des Nasen-Rachen-Raums.</a:t>
            </a:r>
          </a:p>
          <a:p>
            <a:pPr lvl="2" algn="just"/>
            <a:r>
              <a:rPr lang="de-DE" dirty="0" smtClean="0"/>
              <a:t>Bei der </a:t>
            </a:r>
            <a:r>
              <a:rPr lang="de-DE" b="1" dirty="0" smtClean="0"/>
              <a:t>zentralen</a:t>
            </a:r>
            <a:r>
              <a:rPr lang="de-DE" dirty="0" smtClean="0"/>
              <a:t> </a:t>
            </a:r>
            <a:r>
              <a:rPr lang="de-DE" dirty="0" err="1" smtClean="0"/>
              <a:t>Schlafapnoe</a:t>
            </a:r>
            <a:r>
              <a:rPr lang="de-DE" dirty="0" smtClean="0"/>
              <a:t> liegt eine Funktionsstörung im zentralen Nerven-</a:t>
            </a:r>
            <a:r>
              <a:rPr lang="de-DE" dirty="0" err="1" smtClean="0"/>
              <a:t>system</a:t>
            </a:r>
            <a:r>
              <a:rPr lang="de-DE" dirty="0" smtClean="0"/>
              <a:t> (Atemzentrum) im Gehirn vor, sodass der Atemantrieb nicht mehr regelmäßig erfolgt.</a:t>
            </a:r>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40</a:t>
            </a:fld>
            <a:endParaRPr lang="de-DE" dirty="0"/>
          </a:p>
        </p:txBody>
      </p:sp>
      <p:sp>
        <p:nvSpPr>
          <p:cNvPr id="8"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
        <p:nvSpPr>
          <p:cNvPr id="10" name="Textfeld 9"/>
          <p:cNvSpPr txBox="1"/>
          <p:nvPr/>
        </p:nvSpPr>
        <p:spPr>
          <a:xfrm>
            <a:off x="-623244" y="5314702"/>
            <a:ext cx="9580790" cy="246221"/>
          </a:xfrm>
          <a:prstGeom prst="rect">
            <a:avLst/>
          </a:prstGeom>
          <a:noFill/>
        </p:spPr>
        <p:txBody>
          <a:bodyPr wrap="square" rtlCol="0">
            <a:spAutoFit/>
          </a:bodyPr>
          <a:lstStyle/>
          <a:p>
            <a:pPr algn="r"/>
            <a:r>
              <a:rPr lang="de-DE" sz="1000" dirty="0" smtClean="0"/>
              <a:t>Quelle: </a:t>
            </a:r>
            <a:r>
              <a:rPr lang="en-US" sz="1000" dirty="0" smtClean="0"/>
              <a:t>Pack et al., 2002; Howard et al., 2004</a:t>
            </a:r>
            <a:endParaRPr lang="de-DE" sz="1000" dirty="0"/>
          </a:p>
        </p:txBody>
      </p:sp>
    </p:spTree>
    <p:extLst>
      <p:ext uri="{BB962C8B-B14F-4D97-AF65-F5344CB8AC3E}">
        <p14:creationId xmlns:p14="http://schemas.microsoft.com/office/powerpoint/2010/main" val="1980631003"/>
      </p:ext>
    </p:extLst>
  </p:cSld>
  <p:clrMapOvr>
    <a:masterClrMapping/>
  </p:clrMapOvr>
  <p:transition xmlns:p14="http://schemas.microsoft.com/office/powerpoint/2010/main">
    <p:pull dir="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Diagnose der </a:t>
            </a:r>
            <a:r>
              <a:rPr lang="de-DE" dirty="0" err="1" smtClean="0"/>
              <a:t>Schlafapnoe</a:t>
            </a:r>
            <a:r>
              <a:rPr lang="de-DE" dirty="0" smtClean="0"/>
              <a:t>.</a:t>
            </a:r>
            <a:endParaRPr lang="de-DE" dirty="0"/>
          </a:p>
        </p:txBody>
      </p:sp>
      <p:sp>
        <p:nvSpPr>
          <p:cNvPr id="3" name="Inhaltsplatzhalter 2"/>
          <p:cNvSpPr>
            <a:spLocks noGrp="1"/>
          </p:cNvSpPr>
          <p:nvPr>
            <p:ph sz="half" idx="1"/>
          </p:nvPr>
        </p:nvSpPr>
        <p:spPr>
          <a:xfrm>
            <a:off x="160338" y="1628774"/>
            <a:ext cx="4320000" cy="3874879"/>
          </a:xfrm>
        </p:spPr>
        <p:txBody>
          <a:bodyPr>
            <a:normAutofit/>
          </a:bodyPr>
          <a:lstStyle/>
          <a:p>
            <a:pPr lvl="1" algn="just">
              <a:lnSpc>
                <a:spcPct val="110000"/>
              </a:lnSpc>
            </a:pPr>
            <a:r>
              <a:rPr lang="de-DE" dirty="0" smtClean="0"/>
              <a:t>Für die Betroffenen oft schwer zu erkennen</a:t>
            </a:r>
          </a:p>
          <a:p>
            <a:pPr lvl="2" algn="just">
              <a:lnSpc>
                <a:spcPct val="110000"/>
              </a:lnSpc>
            </a:pPr>
            <a:r>
              <a:rPr lang="de-DE" dirty="0" smtClean="0"/>
              <a:t>Spätestens, wenn der/die Bettpartner/in die Atemstillstände bemerkt einen Arzt oder eine Ärztin aufsuchen:</a:t>
            </a:r>
            <a:endParaRPr lang="de-DE" dirty="0" smtClean="0">
              <a:solidFill>
                <a:srgbClr val="FF0000"/>
              </a:solidFill>
            </a:endParaRPr>
          </a:p>
          <a:p>
            <a:pPr lvl="3" algn="just">
              <a:lnSpc>
                <a:spcPct val="110000"/>
              </a:lnSpc>
            </a:pPr>
            <a:r>
              <a:rPr lang="de-DE" b="1" dirty="0" smtClean="0"/>
              <a:t>Ambulante</a:t>
            </a:r>
            <a:r>
              <a:rPr lang="de-DE" dirty="0" smtClean="0"/>
              <a:t> Diagnose mit Messung atmungsbezogener Körperfunktionen mit  tragbarem  Messgerät</a:t>
            </a:r>
          </a:p>
          <a:p>
            <a:pPr lvl="3" algn="just">
              <a:lnSpc>
                <a:spcPct val="110000"/>
              </a:lnSpc>
            </a:pPr>
            <a:r>
              <a:rPr lang="de-DE" b="1" dirty="0" smtClean="0"/>
              <a:t>Stationäre</a:t>
            </a:r>
            <a:r>
              <a:rPr lang="de-DE" dirty="0" smtClean="0"/>
              <a:t> Diagnose durch Messung zusätzlich schlafbezogener Körper-</a:t>
            </a:r>
            <a:r>
              <a:rPr lang="de-DE" dirty="0" err="1" smtClean="0"/>
              <a:t>funktionen</a:t>
            </a:r>
            <a:r>
              <a:rPr lang="de-DE" dirty="0" smtClean="0"/>
              <a:t> unter Videokontrolle in einem Schlaflabor</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41</a:t>
            </a:fld>
            <a:endParaRPr lang="de-DE" dirty="0"/>
          </a:p>
        </p:txBody>
      </p:sp>
      <p:pic>
        <p:nvPicPr>
          <p:cNvPr id="5122" name="Picture 2" descr="\\dvrfileserver.dvr.de\benutzer$\boerries\Desktop\adults-barefoot-bed-1246960.jpg"/>
          <p:cNvPicPr>
            <a:picLocks noChangeAspect="1" noChangeArrowheads="1"/>
          </p:cNvPicPr>
          <p:nvPr/>
        </p:nvPicPr>
        <p:blipFill>
          <a:blip r:embed="rId3" cstate="print"/>
          <a:srcRect/>
          <a:stretch>
            <a:fillRect/>
          </a:stretch>
        </p:blipFill>
        <p:spPr bwMode="auto">
          <a:xfrm>
            <a:off x="4843690" y="1912711"/>
            <a:ext cx="4116598" cy="2746800"/>
          </a:xfrm>
          <a:prstGeom prst="rect">
            <a:avLst/>
          </a:prstGeom>
          <a:noFill/>
        </p:spPr>
      </p:pic>
      <p:sp>
        <p:nvSpPr>
          <p:cNvPr id="7" name="Textfeld 6"/>
          <p:cNvSpPr txBox="1"/>
          <p:nvPr/>
        </p:nvSpPr>
        <p:spPr>
          <a:xfrm>
            <a:off x="4831098" y="4666868"/>
            <a:ext cx="2511398"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Behandlung der obstruktiven Schlafapnoe.</a:t>
            </a:r>
            <a:endParaRPr lang="de-DE" dirty="0"/>
          </a:p>
        </p:txBody>
      </p:sp>
      <p:sp>
        <p:nvSpPr>
          <p:cNvPr id="3" name="Inhaltsplatzhalter 2"/>
          <p:cNvSpPr>
            <a:spLocks noGrp="1"/>
          </p:cNvSpPr>
          <p:nvPr>
            <p:ph sz="half" idx="1"/>
          </p:nvPr>
        </p:nvSpPr>
        <p:spPr/>
        <p:txBody>
          <a:bodyPr>
            <a:normAutofit/>
          </a:bodyPr>
          <a:lstStyle/>
          <a:p>
            <a:pPr lvl="1" algn="just"/>
            <a:r>
              <a:rPr lang="de-DE" dirty="0" smtClean="0"/>
              <a:t>Bei </a:t>
            </a:r>
            <a:r>
              <a:rPr lang="de-DE" b="1" dirty="0" smtClean="0"/>
              <a:t>geringer</a:t>
            </a:r>
            <a:r>
              <a:rPr lang="de-DE" dirty="0" smtClean="0"/>
              <a:t> Ausprägung:</a:t>
            </a:r>
          </a:p>
          <a:p>
            <a:pPr lvl="2" algn="just"/>
            <a:r>
              <a:rPr lang="de-DE" dirty="0" smtClean="0"/>
              <a:t>Eine Schiene</a:t>
            </a:r>
            <a:r>
              <a:rPr lang="de-DE" dirty="0"/>
              <a:t>, die den Unterkiefer </a:t>
            </a:r>
            <a:r>
              <a:rPr lang="de-DE" dirty="0" smtClean="0"/>
              <a:t>	während des Schlafs vorverlagert.</a:t>
            </a:r>
            <a:endParaRPr lang="de-DE" dirty="0"/>
          </a:p>
          <a:p>
            <a:pPr lvl="1" algn="just"/>
            <a:r>
              <a:rPr lang="de-DE" dirty="0"/>
              <a:t>B</a:t>
            </a:r>
            <a:r>
              <a:rPr lang="de-DE" dirty="0" smtClean="0"/>
              <a:t>ei </a:t>
            </a:r>
            <a:r>
              <a:rPr lang="de-DE" b="1" dirty="0"/>
              <a:t>stärkerer</a:t>
            </a:r>
            <a:r>
              <a:rPr lang="de-DE" dirty="0"/>
              <a:t> </a:t>
            </a:r>
            <a:r>
              <a:rPr lang="de-DE" dirty="0" smtClean="0"/>
              <a:t>Ausprägung:</a:t>
            </a:r>
          </a:p>
          <a:p>
            <a:pPr lvl="2" algn="just"/>
            <a:r>
              <a:rPr lang="de-DE" dirty="0" smtClean="0"/>
              <a:t>Verschiedene Ventilationstherapien zur Beatmung für die 	Nacht.</a:t>
            </a:r>
          </a:p>
          <a:p>
            <a:pPr marL="182562" lvl="2" indent="0" algn="just">
              <a:buNone/>
            </a:pPr>
            <a:endParaRPr lang="de-DE" dirty="0" smtClean="0"/>
          </a:p>
          <a:p>
            <a:pPr lvl="1" algn="just"/>
            <a:r>
              <a:rPr lang="de-DE" dirty="0" smtClean="0"/>
              <a:t>Patienten/innen </a:t>
            </a:r>
            <a:r>
              <a:rPr lang="de-DE" dirty="0"/>
              <a:t>fühlen sich oft </a:t>
            </a:r>
            <a:r>
              <a:rPr lang="de-DE" dirty="0" smtClean="0"/>
              <a:t>nach </a:t>
            </a:r>
            <a:r>
              <a:rPr lang="de-DE" dirty="0"/>
              <a:t>kurzer </a:t>
            </a:r>
            <a:r>
              <a:rPr lang="de-DE" dirty="0" smtClean="0"/>
              <a:t>Zeit wieder </a:t>
            </a:r>
            <a:r>
              <a:rPr lang="de-DE" dirty="0"/>
              <a:t>ausgeschlafener und </a:t>
            </a:r>
            <a:r>
              <a:rPr lang="de-DE" dirty="0" smtClean="0"/>
              <a:t>leistungsfähiger.</a:t>
            </a:r>
          </a:p>
          <a:p>
            <a:pPr lvl="1" algn="just"/>
            <a:endParaRPr lang="de-DE" dirty="0"/>
          </a:p>
          <a:p>
            <a:pPr lvl="1" algn="just"/>
            <a:endParaRPr lang="de-DE" b="1" dirty="0" smtClean="0"/>
          </a:p>
          <a:p>
            <a:pPr marL="358775" lvl="3" indent="0">
              <a:buNone/>
            </a:pPr>
            <a:endParaRPr lang="de-DE" dirty="0" smtClean="0"/>
          </a:p>
          <a:p>
            <a:pPr>
              <a:buFont typeface="Arial" pitchFamily="34" charset="0"/>
              <a:buChar char="•"/>
            </a:pPr>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42</a:t>
            </a:fld>
            <a:endParaRPr lang="de-DE" dirty="0"/>
          </a:p>
        </p:txBody>
      </p:sp>
      <p:pic>
        <p:nvPicPr>
          <p:cNvPr id="4098" name="Picture 2" descr="\\dvrfileserver.dvr.de\benutzer$\boerries\Desktop\business-care-clinic-1282308.jpg"/>
          <p:cNvPicPr>
            <a:picLocks noChangeAspect="1" noChangeArrowheads="1"/>
          </p:cNvPicPr>
          <p:nvPr/>
        </p:nvPicPr>
        <p:blipFill>
          <a:blip r:embed="rId3" cstate="print"/>
          <a:srcRect/>
          <a:stretch>
            <a:fillRect/>
          </a:stretch>
        </p:blipFill>
        <p:spPr bwMode="auto">
          <a:xfrm>
            <a:off x="4756150" y="1927225"/>
            <a:ext cx="4122000" cy="2741130"/>
          </a:xfrm>
          <a:prstGeom prst="rect">
            <a:avLst/>
          </a:prstGeom>
          <a:noFill/>
        </p:spPr>
      </p:pic>
      <p:sp>
        <p:nvSpPr>
          <p:cNvPr id="10" name="Textfeld 9"/>
          <p:cNvSpPr txBox="1"/>
          <p:nvPr/>
        </p:nvSpPr>
        <p:spPr>
          <a:xfrm>
            <a:off x="4831098" y="4666868"/>
            <a:ext cx="2511398"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Tree>
    <p:extLst>
      <p:ext uri="{BB962C8B-B14F-4D97-AF65-F5344CB8AC3E}">
        <p14:creationId xmlns:p14="http://schemas.microsoft.com/office/powerpoint/2010/main" val="34805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Folgen unbehandelter </a:t>
            </a:r>
            <a:r>
              <a:rPr lang="de-DE" dirty="0" err="1" smtClean="0"/>
              <a:t>Schlafapnoe</a:t>
            </a:r>
            <a:r>
              <a:rPr lang="de-DE" dirty="0" smtClean="0"/>
              <a:t>. </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43</a:t>
            </a:fld>
            <a:endParaRPr lang="de-DE" dirty="0"/>
          </a:p>
        </p:txBody>
      </p:sp>
      <p:graphicFrame>
        <p:nvGraphicFramePr>
          <p:cNvPr id="7" name="Inhaltsplatzhalter 4"/>
          <p:cNvGraphicFramePr>
            <a:graphicFrameLocks/>
          </p:cNvGraphicFramePr>
          <p:nvPr/>
        </p:nvGraphicFramePr>
        <p:xfrm>
          <a:off x="284672" y="1742079"/>
          <a:ext cx="8574656" cy="3261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lgn="ctr"/>
            <a:r>
              <a:rPr lang="de-DE" sz="3200" dirty="0" smtClean="0">
                <a:solidFill>
                  <a:schemeClr val="accent1"/>
                </a:solidFill>
              </a:rPr>
              <a:t>Bitte sorgen Sie möglichst</a:t>
            </a:r>
            <a:br>
              <a:rPr lang="de-DE" sz="3200" dirty="0" smtClean="0">
                <a:solidFill>
                  <a:schemeClr val="accent1"/>
                </a:solidFill>
              </a:rPr>
            </a:br>
            <a:r>
              <a:rPr lang="de-DE" sz="3200" dirty="0" smtClean="0">
                <a:solidFill>
                  <a:schemeClr val="accent1"/>
                </a:solidFill>
              </a:rPr>
              <a:t>für ausreichend Schlaf vor jeder Fahrt </a:t>
            </a:r>
            <a:br>
              <a:rPr lang="de-DE" sz="3200" dirty="0" smtClean="0">
                <a:solidFill>
                  <a:schemeClr val="accent1"/>
                </a:solidFill>
              </a:rPr>
            </a:br>
            <a:r>
              <a:rPr lang="de-DE" sz="3200" dirty="0" smtClean="0">
                <a:solidFill>
                  <a:schemeClr val="accent1"/>
                </a:solidFill>
              </a:rPr>
              <a:t>und konsultieren einen Arzt oder eine Ärztin, wenn Sie Anzeichen von Schlafstörungen </a:t>
            </a:r>
            <a:br>
              <a:rPr lang="de-DE" sz="3200" dirty="0" smtClean="0">
                <a:solidFill>
                  <a:schemeClr val="accent1"/>
                </a:solidFill>
              </a:rPr>
            </a:br>
            <a:r>
              <a:rPr lang="de-DE" sz="3200" dirty="0" smtClean="0">
                <a:solidFill>
                  <a:schemeClr val="accent1"/>
                </a:solidFill>
              </a:rPr>
              <a:t>oder einer Schlafkrankheit </a:t>
            </a:r>
            <a:br>
              <a:rPr lang="de-DE" sz="3200" dirty="0" smtClean="0">
                <a:solidFill>
                  <a:schemeClr val="accent1"/>
                </a:solidFill>
              </a:rPr>
            </a:br>
            <a:r>
              <a:rPr lang="de-DE" sz="3200" dirty="0" smtClean="0">
                <a:solidFill>
                  <a:schemeClr val="accent1"/>
                </a:solidFill>
              </a:rPr>
              <a:t>wahrnehmen.</a:t>
            </a:r>
            <a:endParaRPr lang="de-DE" sz="32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44</a:t>
            </a:fld>
            <a:endParaRPr lang="de-DE"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45</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a:solidFill>
            <a:schemeClr val="accent5">
              <a:lumMod val="40000"/>
              <a:lumOff val="60000"/>
            </a:schemeClr>
          </a:solidFill>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p14="http://schemas.microsoft.com/office/powerpoint/2010/main" val="17377328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46</a:t>
            </a:fld>
            <a:endParaRPr lang="de-DE" dirty="0"/>
          </a:p>
        </p:txBody>
      </p:sp>
      <p:sp>
        <p:nvSpPr>
          <p:cNvPr id="11" name="Inhaltsplatzhalter 10"/>
          <p:cNvSpPr>
            <a:spLocks noGrp="1"/>
          </p:cNvSpPr>
          <p:nvPr>
            <p:ph idx="1"/>
          </p:nvPr>
        </p:nvSpPr>
        <p:spPr>
          <a:xfrm>
            <a:off x="161539" y="1628775"/>
            <a:ext cx="8713520" cy="3834196"/>
          </a:xfrm>
        </p:spPr>
        <p:txBody>
          <a:bodyPr/>
          <a:lstStyle/>
          <a:p>
            <a:pPr algn="just"/>
            <a:endParaRPr lang="de-DE" sz="3200" dirty="0">
              <a:solidFill>
                <a:schemeClr val="accent1"/>
              </a:solidFill>
            </a:endParaRPr>
          </a:p>
          <a:p>
            <a:pPr algn="ctr"/>
            <a:r>
              <a:rPr lang="de-DE" sz="3200" dirty="0">
                <a:solidFill>
                  <a:schemeClr val="accent1"/>
                </a:solidFill>
              </a:rPr>
              <a:t>Was glauben Sie, welche </a:t>
            </a:r>
            <a:r>
              <a:rPr lang="de-DE" sz="3200" dirty="0" smtClean="0">
                <a:solidFill>
                  <a:schemeClr val="accent1"/>
                </a:solidFill>
              </a:rPr>
              <a:t/>
            </a:r>
            <a:br>
              <a:rPr lang="de-DE" sz="3200" dirty="0" smtClean="0">
                <a:solidFill>
                  <a:schemeClr val="accent1"/>
                </a:solidFill>
              </a:rPr>
            </a:br>
            <a:r>
              <a:rPr lang="de-DE" sz="3200" dirty="0" smtClean="0">
                <a:solidFill>
                  <a:schemeClr val="accent1"/>
                </a:solidFill>
              </a:rPr>
              <a:t>Maßnahmen gegen </a:t>
            </a:r>
            <a:r>
              <a:rPr lang="de-DE" sz="3200" dirty="0">
                <a:solidFill>
                  <a:schemeClr val="accent1"/>
                </a:solidFill>
              </a:rPr>
              <a:t>Müdigkeit am Steuer </a:t>
            </a:r>
            <a:br>
              <a:rPr lang="de-DE" sz="3200" dirty="0">
                <a:solidFill>
                  <a:schemeClr val="accent1"/>
                </a:solidFill>
              </a:rPr>
            </a:br>
            <a:r>
              <a:rPr lang="de-DE" sz="3200" dirty="0">
                <a:solidFill>
                  <a:schemeClr val="accent1"/>
                </a:solidFill>
              </a:rPr>
              <a:t>hilfreich sind?</a:t>
            </a:r>
          </a:p>
          <a:p>
            <a:endParaRPr lang="de-DE" dirty="0"/>
          </a:p>
        </p:txBody>
      </p:sp>
      <p:sp>
        <p:nvSpPr>
          <p:cNvPr id="8" name="Ellipse 6"/>
          <p:cNvSpPr/>
          <p:nvPr/>
        </p:nvSpPr>
        <p:spPr>
          <a:xfrm rot="488695">
            <a:off x="6539385" y="145651"/>
            <a:ext cx="2116604" cy="8497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Aufgepasst !</a:t>
            </a:r>
          </a:p>
        </p:txBody>
      </p:sp>
    </p:spTree>
    <p:extLst>
      <p:ext uri="{BB962C8B-B14F-4D97-AF65-F5344CB8AC3E}">
        <p14:creationId xmlns:p14="http://schemas.microsoft.com/office/powerpoint/2010/main" val="114974620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47</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47</a:t>
            </a:fld>
            <a:endParaRPr lang="de-DE" dirty="0"/>
          </a:p>
        </p:txBody>
      </p:sp>
      <p:sp>
        <p:nvSpPr>
          <p:cNvPr id="13" name="Inhaltsplatzhalter 2"/>
          <p:cNvSpPr txBox="1">
            <a:spLocks/>
          </p:cNvSpPr>
          <p:nvPr/>
        </p:nvSpPr>
        <p:spPr>
          <a:xfrm>
            <a:off x="313939" y="1781175"/>
            <a:ext cx="8821594" cy="383419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de-DE" sz="3200" b="0" i="0" u="none" strike="noStrike" kern="1200" cap="none" spc="0" normalizeH="0" baseline="0" noProof="0" dirty="0" smtClean="0">
              <a:ln>
                <a:noFill/>
              </a:ln>
              <a:solidFill>
                <a:schemeClr val="accent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Präventive Maßnahmen </a:t>
            </a:r>
            <a:br>
              <a:rPr kumimoji="0" lang="de-DE" sz="3200" b="0" i="0" u="none" strike="noStrike" kern="1200" cap="none" spc="0" normalizeH="0" baseline="0" noProof="0" dirty="0" smtClean="0">
                <a:ln>
                  <a:noFill/>
                </a:ln>
                <a:solidFill>
                  <a:schemeClr val="accent1"/>
                </a:solidFill>
                <a:effectLst/>
                <a:uLnTx/>
                <a:uFillTx/>
                <a:latin typeface="+mn-lt"/>
                <a:ea typeface="+mn-ea"/>
                <a:cs typeface="+mn-cs"/>
              </a:rPr>
            </a:b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gegen Müdigkeit am Steuer</a:t>
            </a:r>
            <a:endParaRPr kumimoji="0" lang="de-DE" sz="3200" b="0" i="0" u="none" strike="noStrike" kern="1200" cap="none" spc="0" normalizeH="0" baseline="0" noProof="0" dirty="0">
              <a:ln>
                <a:noFill/>
              </a:ln>
              <a:solidFill>
                <a:schemeClr val="accent1"/>
              </a:solidFill>
              <a:effectLst/>
              <a:uLnTx/>
              <a:uFillTx/>
              <a:latin typeface="+mn-lt"/>
              <a:ea typeface="+mn-ea"/>
              <a:cs typeface="+mn-cs"/>
            </a:endParaRPr>
          </a:p>
        </p:txBody>
      </p:sp>
    </p:spTree>
    <p:extLst>
      <p:ext uri="{BB962C8B-B14F-4D97-AF65-F5344CB8AC3E}">
        <p14:creationId xmlns:p14="http://schemas.microsoft.com/office/powerpoint/2010/main" val="255149768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23"/>
          <p:cNvSpPr txBox="1">
            <a:spLocks/>
          </p:cNvSpPr>
          <p:nvPr/>
        </p:nvSpPr>
        <p:spPr>
          <a:xfrm>
            <a:off x="161538" y="360000"/>
            <a:ext cx="8808291" cy="957600"/>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de-DE" dirty="0" smtClean="0"/>
              <a:t>Tipps für erholsamen Schlaf.</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48</a:t>
            </a:fld>
            <a:endParaRPr lang="de-DE" dirty="0"/>
          </a:p>
        </p:txBody>
      </p:sp>
      <p:graphicFrame>
        <p:nvGraphicFramePr>
          <p:cNvPr id="6" name="Inhaltsplatzhalter 4"/>
          <p:cNvGraphicFramePr>
            <a:graphicFrameLocks/>
          </p:cNvGraphicFramePr>
          <p:nvPr>
            <p:extLst>
              <p:ext uri="{D42A27DB-BD31-4B8C-83A1-F6EECF244321}">
                <p14:modId xmlns:p14="http://schemas.microsoft.com/office/powerpoint/2010/main" val="1653287245"/>
              </p:ext>
            </p:extLst>
          </p:nvPr>
        </p:nvGraphicFramePr>
        <p:xfrm>
          <a:off x="811014" y="1736010"/>
          <a:ext cx="7521972" cy="336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6166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49</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49</a:t>
            </a:fld>
            <a:endParaRPr lang="de-DE" dirty="0"/>
          </a:p>
        </p:txBody>
      </p:sp>
      <p:sp>
        <p:nvSpPr>
          <p:cNvPr id="11" name="Inhaltsplatzhalter 10"/>
          <p:cNvSpPr>
            <a:spLocks noGrp="1"/>
          </p:cNvSpPr>
          <p:nvPr>
            <p:ph idx="1"/>
          </p:nvPr>
        </p:nvSpPr>
        <p:spPr>
          <a:xfrm>
            <a:off x="161539" y="1628775"/>
            <a:ext cx="8713520" cy="3834196"/>
          </a:xfrm>
        </p:spPr>
        <p:txBody>
          <a:bodyPr/>
          <a:lstStyle/>
          <a:p>
            <a:pPr lvl="1" algn="ctr">
              <a:buNone/>
            </a:pPr>
            <a:r>
              <a:rPr lang="de-DE" sz="3200" dirty="0" smtClean="0">
                <a:solidFill>
                  <a:schemeClr val="accent1"/>
                </a:solidFill>
              </a:rPr>
              <a:t>Wer </a:t>
            </a:r>
            <a:r>
              <a:rPr lang="de-DE" sz="3200" dirty="0">
                <a:solidFill>
                  <a:schemeClr val="accent1"/>
                </a:solidFill>
              </a:rPr>
              <a:t>tagsüber wach sein will, </a:t>
            </a:r>
            <a:r>
              <a:rPr lang="de-DE" sz="3200" dirty="0" smtClean="0">
                <a:solidFill>
                  <a:schemeClr val="accent1"/>
                </a:solidFill>
              </a:rPr>
              <a:t/>
            </a:r>
            <a:br>
              <a:rPr lang="de-DE" sz="3200" dirty="0" smtClean="0">
                <a:solidFill>
                  <a:schemeClr val="accent1"/>
                </a:solidFill>
              </a:rPr>
            </a:br>
            <a:r>
              <a:rPr lang="de-DE" sz="3200" dirty="0" smtClean="0">
                <a:solidFill>
                  <a:schemeClr val="accent1"/>
                </a:solidFill>
              </a:rPr>
              <a:t>sollte </a:t>
            </a:r>
            <a:r>
              <a:rPr lang="de-DE" sz="3200" dirty="0">
                <a:solidFill>
                  <a:schemeClr val="accent1"/>
                </a:solidFill>
              </a:rPr>
              <a:t>nachts schlafen. </a:t>
            </a:r>
            <a:r>
              <a:rPr lang="de-DE" sz="3200" dirty="0" smtClean="0">
                <a:solidFill>
                  <a:schemeClr val="accent1"/>
                </a:solidFill>
              </a:rPr>
              <a:t>Machen </a:t>
            </a:r>
            <a:r>
              <a:rPr lang="de-DE" sz="3200" dirty="0">
                <a:solidFill>
                  <a:schemeClr val="accent1"/>
                </a:solidFill>
              </a:rPr>
              <a:t>Sie sich jedoch keinen Druck und lösen Sie sich </a:t>
            </a:r>
            <a:r>
              <a:rPr lang="de-DE" sz="3200" dirty="0" smtClean="0">
                <a:solidFill>
                  <a:schemeClr val="accent1"/>
                </a:solidFill>
              </a:rPr>
              <a:t/>
            </a:r>
            <a:br>
              <a:rPr lang="de-DE" sz="3200" dirty="0" smtClean="0">
                <a:solidFill>
                  <a:schemeClr val="accent1"/>
                </a:solidFill>
              </a:rPr>
            </a:br>
            <a:r>
              <a:rPr lang="de-DE" sz="3200" dirty="0" smtClean="0">
                <a:solidFill>
                  <a:schemeClr val="accent1"/>
                </a:solidFill>
              </a:rPr>
              <a:t>von </a:t>
            </a:r>
            <a:r>
              <a:rPr lang="de-DE" sz="3200" dirty="0">
                <a:solidFill>
                  <a:schemeClr val="accent1"/>
                </a:solidFill>
              </a:rPr>
              <a:t>allen </a:t>
            </a:r>
            <a:r>
              <a:rPr lang="de-DE" sz="3200" dirty="0" smtClean="0">
                <a:solidFill>
                  <a:schemeClr val="accent1"/>
                </a:solidFill>
              </a:rPr>
              <a:t>Sorgen </a:t>
            </a:r>
            <a:r>
              <a:rPr lang="de-DE" sz="3200" dirty="0">
                <a:solidFill>
                  <a:schemeClr val="accent1"/>
                </a:solidFill>
              </a:rPr>
              <a:t>und Ängsten </a:t>
            </a:r>
            <a:r>
              <a:rPr lang="de-DE" sz="3200" dirty="0" smtClean="0">
                <a:solidFill>
                  <a:schemeClr val="accent1"/>
                </a:solidFill>
              </a:rPr>
              <a:t/>
            </a:r>
            <a:br>
              <a:rPr lang="de-DE" sz="3200" dirty="0" smtClean="0">
                <a:solidFill>
                  <a:schemeClr val="accent1"/>
                </a:solidFill>
              </a:rPr>
            </a:br>
            <a:r>
              <a:rPr lang="de-DE" sz="3200" dirty="0" smtClean="0">
                <a:solidFill>
                  <a:schemeClr val="accent1"/>
                </a:solidFill>
              </a:rPr>
              <a:t>vor dem Einschlafen!</a:t>
            </a:r>
            <a:endParaRPr lang="de-DE" sz="3200" dirty="0">
              <a:solidFill>
                <a:schemeClr val="accent1"/>
              </a:solidFill>
            </a:endParaRPr>
          </a:p>
          <a:p>
            <a:pPr lvl="1" algn="ctr">
              <a:buNone/>
            </a:pPr>
            <a:endParaRPr lang="de-DE" sz="3200" dirty="0">
              <a:solidFill>
                <a:schemeClr val="accent1"/>
              </a:solidFill>
            </a:endParaRPr>
          </a:p>
          <a:p>
            <a:endParaRPr lang="de-DE" dirty="0"/>
          </a:p>
        </p:txBody>
      </p:sp>
      <p:sp>
        <p:nvSpPr>
          <p:cNvPr id="5" name="Textfeld 4"/>
          <p:cNvSpPr txBox="1"/>
          <p:nvPr/>
        </p:nvSpPr>
        <p:spPr>
          <a:xfrm>
            <a:off x="6921500" y="5333743"/>
            <a:ext cx="2040828" cy="246221"/>
          </a:xfrm>
          <a:prstGeom prst="rect">
            <a:avLst/>
          </a:prstGeom>
          <a:noFill/>
        </p:spPr>
        <p:txBody>
          <a:bodyPr wrap="square" rtlCol="0">
            <a:spAutoFit/>
          </a:bodyPr>
          <a:lstStyle/>
          <a:p>
            <a:pPr algn="r"/>
            <a:r>
              <a:rPr lang="de-DE" sz="1000" dirty="0" smtClean="0"/>
              <a:t>Quelle: Dr. Weeß</a:t>
            </a:r>
            <a:endParaRPr lang="de-DE" sz="1000" dirty="0"/>
          </a:p>
        </p:txBody>
      </p:sp>
    </p:spTree>
    <p:extLst>
      <p:ext uri="{BB962C8B-B14F-4D97-AF65-F5344CB8AC3E}">
        <p14:creationId xmlns:p14="http://schemas.microsoft.com/office/powerpoint/2010/main" val="13404484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Relevanz des Schlafes.</a:t>
            </a:r>
            <a:endParaRPr lang="de-DE" dirty="0"/>
          </a:p>
        </p:txBody>
      </p:sp>
      <p:sp>
        <p:nvSpPr>
          <p:cNvPr id="3" name="Inhaltsplatzhalter 2"/>
          <p:cNvSpPr>
            <a:spLocks noGrp="1"/>
          </p:cNvSpPr>
          <p:nvPr>
            <p:ph sz="half" idx="1"/>
          </p:nvPr>
        </p:nvSpPr>
        <p:spPr/>
        <p:txBody>
          <a:bodyPr/>
          <a:lstStyle/>
          <a:p>
            <a:pPr lvl="1" algn="just"/>
            <a:r>
              <a:rPr lang="de-DE" dirty="0" smtClean="0"/>
              <a:t>„Schlaf macht </a:t>
            </a:r>
            <a:r>
              <a:rPr lang="de-DE" b="1" dirty="0" smtClean="0"/>
              <a:t>fit</a:t>
            </a:r>
            <a:r>
              <a:rPr lang="de-DE" dirty="0" smtClean="0"/>
              <a:t>“</a:t>
            </a:r>
          </a:p>
          <a:p>
            <a:pPr lvl="2" algn="just"/>
            <a:r>
              <a:rPr lang="de-DE" dirty="0" smtClean="0"/>
              <a:t>Regeneration des Körpers, Stärkung des Immunsystems, Herstellung eines </a:t>
            </a:r>
            <a:r>
              <a:rPr lang="de-DE" dirty="0" err="1" smtClean="0"/>
              <a:t>emo-tionalen</a:t>
            </a:r>
            <a:r>
              <a:rPr lang="de-DE" dirty="0" smtClean="0"/>
              <a:t> Gleichgewichts</a:t>
            </a:r>
          </a:p>
          <a:p>
            <a:pPr lvl="2" algn="just">
              <a:buNone/>
            </a:pPr>
            <a:endParaRPr lang="de-DE" dirty="0" smtClean="0"/>
          </a:p>
          <a:p>
            <a:pPr lvl="1" algn="just"/>
            <a:r>
              <a:rPr lang="de-DE" dirty="0" smtClean="0"/>
              <a:t>„Schlaf macht </a:t>
            </a:r>
            <a:r>
              <a:rPr lang="de-DE" b="1" dirty="0" smtClean="0"/>
              <a:t>schlau</a:t>
            </a:r>
            <a:r>
              <a:rPr lang="de-DE" dirty="0" smtClean="0"/>
              <a:t>“</a:t>
            </a:r>
          </a:p>
          <a:p>
            <a:pPr lvl="2" algn="just"/>
            <a:r>
              <a:rPr lang="de-DE" dirty="0" smtClean="0"/>
              <a:t>Übertrag von Informationen aus dem Kurzzeit- in das Langzeitgedächtnis</a:t>
            </a:r>
          </a:p>
          <a:p>
            <a:pPr lvl="2" algn="just"/>
            <a:r>
              <a:rPr lang="de-DE" dirty="0" smtClean="0"/>
              <a:t>Wer seinen Lernerfolg optimieren will, sollte ruhig nach jeder Lernsitzung ein </a:t>
            </a:r>
            <a:r>
              <a:rPr lang="de-DE" dirty="0" err="1" smtClean="0"/>
              <a:t>Nickerchen</a:t>
            </a:r>
            <a:r>
              <a:rPr lang="de-DE" dirty="0" smtClean="0"/>
              <a:t> machen.</a:t>
            </a:r>
          </a:p>
        </p:txBody>
      </p:sp>
      <p:sp>
        <p:nvSpPr>
          <p:cNvPr id="5" name="Foliennummernplatzhalter 4"/>
          <p:cNvSpPr>
            <a:spLocks noGrp="1"/>
          </p:cNvSpPr>
          <p:nvPr>
            <p:ph type="sldNum" sz="quarter" idx="12"/>
          </p:nvPr>
        </p:nvSpPr>
        <p:spPr/>
        <p:txBody>
          <a:bodyPr/>
          <a:lstStyle/>
          <a:p>
            <a:fld id="{C14075F3-F5BF-419D-BE50-EBF9B68250F3}" type="slidenum">
              <a:rPr lang="de-DE" smtClean="0"/>
              <a:pPr/>
              <a:t>5</a:t>
            </a:fld>
            <a:endParaRPr lang="de-DE" dirty="0"/>
          </a:p>
        </p:txBody>
      </p:sp>
      <p:pic>
        <p:nvPicPr>
          <p:cNvPr id="6147" name="Picture 3" descr="\\dvrfileserver.dvr.de\benutzer$\boerries\Desktop\blur-books-close-up-159866.jpg"/>
          <p:cNvPicPr>
            <a:picLocks noChangeAspect="1" noChangeArrowheads="1"/>
          </p:cNvPicPr>
          <p:nvPr/>
        </p:nvPicPr>
        <p:blipFill>
          <a:blip r:embed="rId3" cstate="print"/>
          <a:srcRect/>
          <a:stretch>
            <a:fillRect/>
          </a:stretch>
        </p:blipFill>
        <p:spPr bwMode="auto">
          <a:xfrm>
            <a:off x="4856019" y="1893021"/>
            <a:ext cx="4096075" cy="2746800"/>
          </a:xfrm>
          <a:prstGeom prst="rect">
            <a:avLst/>
          </a:prstGeom>
          <a:noFill/>
        </p:spPr>
      </p:pic>
      <p:sp>
        <p:nvSpPr>
          <p:cNvPr id="8" name="Textfeld 7"/>
          <p:cNvSpPr txBox="1"/>
          <p:nvPr/>
        </p:nvSpPr>
        <p:spPr>
          <a:xfrm>
            <a:off x="4831098" y="4647818"/>
            <a:ext cx="1473713"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
        <p:nvSpPr>
          <p:cNvPr id="7" name="Textfeld 6"/>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Berücksichtigung des Schlaftyps.</a:t>
            </a:r>
            <a:endParaRPr lang="de-DE" dirty="0"/>
          </a:p>
        </p:txBody>
      </p:sp>
      <p:sp>
        <p:nvSpPr>
          <p:cNvPr id="3" name="Inhaltsplatzhalter 2"/>
          <p:cNvSpPr>
            <a:spLocks noGrp="1"/>
          </p:cNvSpPr>
          <p:nvPr>
            <p:ph sz="half" idx="1"/>
          </p:nvPr>
        </p:nvSpPr>
        <p:spPr/>
        <p:txBody>
          <a:bodyPr>
            <a:noAutofit/>
          </a:bodyPr>
          <a:lstStyle/>
          <a:p>
            <a:pPr lvl="1"/>
            <a:r>
              <a:rPr lang="de-DE" dirty="0" smtClean="0"/>
              <a:t>Es gibt drei verschiedene Schlaftypen bzw. </a:t>
            </a:r>
            <a:r>
              <a:rPr lang="de-DE" dirty="0" err="1" smtClean="0"/>
              <a:t>Chronotypen</a:t>
            </a:r>
            <a:r>
              <a:rPr lang="de-DE" dirty="0" smtClean="0"/>
              <a:t>: </a:t>
            </a:r>
          </a:p>
          <a:p>
            <a:pPr lvl="2"/>
            <a:r>
              <a:rPr lang="de-DE" b="1" dirty="0" smtClean="0"/>
              <a:t>Normaltyp</a:t>
            </a:r>
            <a:r>
              <a:rPr lang="de-DE" dirty="0" smtClean="0"/>
              <a:t> (die häufigste Form)</a:t>
            </a:r>
          </a:p>
          <a:p>
            <a:pPr lvl="2"/>
            <a:r>
              <a:rPr lang="de-DE" b="1" dirty="0" smtClean="0"/>
              <a:t>Lerche</a:t>
            </a:r>
            <a:r>
              <a:rPr lang="de-DE" dirty="0" smtClean="0"/>
              <a:t>, </a:t>
            </a:r>
            <a:r>
              <a:rPr lang="de-DE" dirty="0"/>
              <a:t>die vormittags fitter </a:t>
            </a:r>
            <a:r>
              <a:rPr lang="de-DE" dirty="0" smtClean="0"/>
              <a:t>ist</a:t>
            </a:r>
          </a:p>
          <a:p>
            <a:pPr lvl="2"/>
            <a:r>
              <a:rPr lang="de-DE" b="1" dirty="0" smtClean="0"/>
              <a:t>Eule</a:t>
            </a:r>
            <a:r>
              <a:rPr lang="de-DE" dirty="0" smtClean="0"/>
              <a:t>, die abends leistungsfähiger ist</a:t>
            </a:r>
          </a:p>
          <a:p>
            <a:pPr lvl="2"/>
            <a:endParaRPr lang="de-DE" dirty="0" smtClean="0"/>
          </a:p>
          <a:p>
            <a:pPr lvl="1" algn="just"/>
            <a:r>
              <a:rPr lang="de-DE" dirty="0" smtClean="0"/>
              <a:t>Wer seinen Schlaftyp kennt, kann nicht nur seinen Tagesrhythmus danach ausrichten, sondern sich auch besser auf die nächste Fahrt vorbereiten.</a:t>
            </a:r>
          </a:p>
          <a:p>
            <a:pPr>
              <a:buFont typeface="Arial" pitchFamily="34" charset="0"/>
              <a:buChar char="•"/>
            </a:pP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50</a:t>
            </a:fld>
            <a:endParaRPr lang="de-DE" dirty="0"/>
          </a:p>
        </p:txBody>
      </p:sp>
      <p:pic>
        <p:nvPicPr>
          <p:cNvPr id="6" name="Picture 2" descr="\\dvrfileserver.dvr.de\benutzer$\boerries\Desktop\Unbenannt.PNG"/>
          <p:cNvPicPr>
            <a:picLocks noChangeAspect="1" noChangeArrowheads="1"/>
          </p:cNvPicPr>
          <p:nvPr/>
        </p:nvPicPr>
        <p:blipFill>
          <a:blip r:embed="rId3" cstate="print"/>
          <a:srcRect t="6276"/>
          <a:stretch>
            <a:fillRect/>
          </a:stretch>
        </p:blipFill>
        <p:spPr bwMode="auto">
          <a:xfrm>
            <a:off x="4829956" y="2321960"/>
            <a:ext cx="4107291" cy="2282400"/>
          </a:xfrm>
          <a:prstGeom prst="rect">
            <a:avLst/>
          </a:prstGeom>
          <a:noFill/>
        </p:spPr>
      </p:pic>
      <p:sp>
        <p:nvSpPr>
          <p:cNvPr id="8" name="Textfeld 7"/>
          <p:cNvSpPr txBox="1"/>
          <p:nvPr/>
        </p:nvSpPr>
        <p:spPr>
          <a:xfrm>
            <a:off x="4848438" y="4637544"/>
            <a:ext cx="1473713" cy="246221"/>
          </a:xfrm>
          <a:prstGeom prst="rect">
            <a:avLst/>
          </a:prstGeom>
          <a:noFill/>
        </p:spPr>
        <p:txBody>
          <a:bodyPr wrap="square" rtlCol="0">
            <a:spAutoFit/>
          </a:bodyPr>
          <a:lstStyle/>
          <a:p>
            <a:r>
              <a:rPr lang="de-DE" sz="1000" dirty="0" smtClean="0"/>
              <a:t>Foto: ACV</a:t>
            </a:r>
            <a:endParaRPr lang="de-DE" sz="10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51</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51</a:t>
            </a:fld>
            <a:endParaRPr lang="de-DE" dirty="0"/>
          </a:p>
        </p:txBody>
      </p:sp>
      <p:sp>
        <p:nvSpPr>
          <p:cNvPr id="8" name="Inhaltsplatzhalter 2"/>
          <p:cNvSpPr>
            <a:spLocks noGrp="1"/>
          </p:cNvSpPr>
          <p:nvPr>
            <p:ph idx="1"/>
          </p:nvPr>
        </p:nvSpPr>
        <p:spPr>
          <a:xfrm>
            <a:off x="161539" y="1628775"/>
            <a:ext cx="8821594" cy="3834196"/>
          </a:xfrm>
        </p:spPr>
        <p:txBody>
          <a:bodyPr/>
          <a:lstStyle/>
          <a:p>
            <a:pPr lvl="2">
              <a:buNone/>
            </a:pPr>
            <a:r>
              <a:rPr lang="de-DE" dirty="0"/>
              <a:t>		</a:t>
            </a:r>
          </a:p>
          <a:p>
            <a:pPr lvl="2"/>
            <a:endParaRPr lang="de-DE" dirty="0"/>
          </a:p>
          <a:p>
            <a:pPr lvl="2">
              <a:buNone/>
            </a:pPr>
            <a:endParaRPr lang="de-DE" dirty="0"/>
          </a:p>
          <a:p>
            <a:pPr lvl="2">
              <a:buNone/>
            </a:pPr>
            <a:endParaRPr lang="de-DE" dirty="0"/>
          </a:p>
          <a:p>
            <a:pPr lvl="2">
              <a:buNone/>
            </a:pPr>
            <a:endParaRPr lang="de-DE" dirty="0"/>
          </a:p>
          <a:p>
            <a:r>
              <a:rPr lang="de-DE" dirty="0"/>
              <a:t> </a:t>
            </a:r>
          </a:p>
        </p:txBody>
      </p:sp>
      <p:sp>
        <p:nvSpPr>
          <p:cNvPr id="13" name="Inhaltsplatzhalter 2"/>
          <p:cNvSpPr txBox="1">
            <a:spLocks/>
          </p:cNvSpPr>
          <p:nvPr/>
        </p:nvSpPr>
        <p:spPr>
          <a:xfrm>
            <a:off x="313939" y="1781175"/>
            <a:ext cx="8821594" cy="383419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de-DE" sz="3200" b="0" i="0" u="none" strike="noStrike" kern="1200" cap="none" spc="0" normalizeH="0" baseline="0" noProof="0" dirty="0" smtClean="0">
              <a:ln>
                <a:noFill/>
              </a:ln>
              <a:solidFill>
                <a:schemeClr val="accent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Akute</a:t>
            </a:r>
            <a:r>
              <a:rPr kumimoji="0" lang="de-DE" sz="3200" b="0" i="0" u="none" strike="noStrike" kern="1200" cap="none" spc="0" normalizeH="0" noProof="0" dirty="0" smtClean="0">
                <a:ln>
                  <a:noFill/>
                </a:ln>
                <a:solidFill>
                  <a:schemeClr val="accent1"/>
                </a:solidFill>
                <a:effectLst/>
                <a:uLnTx/>
                <a:uFillTx/>
                <a:latin typeface="+mn-lt"/>
                <a:ea typeface="+mn-ea"/>
                <a:cs typeface="+mn-cs"/>
              </a:rPr>
              <a:t> </a:t>
            </a: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Maßnahmen </a:t>
            </a:r>
            <a:br>
              <a:rPr kumimoji="0" lang="de-DE" sz="3200" b="0" i="0" u="none" strike="noStrike" kern="1200" cap="none" spc="0" normalizeH="0" baseline="0" noProof="0" dirty="0" smtClean="0">
                <a:ln>
                  <a:noFill/>
                </a:ln>
                <a:solidFill>
                  <a:schemeClr val="accent1"/>
                </a:solidFill>
                <a:effectLst/>
                <a:uLnTx/>
                <a:uFillTx/>
                <a:latin typeface="+mn-lt"/>
                <a:ea typeface="+mn-ea"/>
                <a:cs typeface="+mn-cs"/>
              </a:rPr>
            </a:b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gegen Müdigkeit am Steuer</a:t>
            </a:r>
            <a:endParaRPr kumimoji="0" lang="de-DE" sz="3200" b="0" i="0" u="none" strike="noStrike" kern="1200" cap="none" spc="0" normalizeH="0" baseline="0" noProof="0" dirty="0">
              <a:ln>
                <a:noFill/>
              </a:ln>
              <a:solidFill>
                <a:schemeClr val="accent1"/>
              </a:solidFill>
              <a:effectLst/>
              <a:uLnTx/>
              <a:uFillTx/>
              <a:latin typeface="+mn-lt"/>
              <a:ea typeface="+mn-ea"/>
              <a:cs typeface="+mn-cs"/>
            </a:endParaRPr>
          </a:p>
        </p:txBody>
      </p:sp>
    </p:spTree>
    <p:extLst>
      <p:ext uri="{BB962C8B-B14F-4D97-AF65-F5344CB8AC3E}">
        <p14:creationId xmlns:p14="http://schemas.microsoft.com/office/powerpoint/2010/main" val="255149768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p:cNvSpPr>
            <a:spLocks noGrp="1"/>
          </p:cNvSpPr>
          <p:nvPr>
            <p:ph idx="1"/>
          </p:nvPr>
        </p:nvSpPr>
        <p:spPr/>
        <p:txBody>
          <a:bodyPr>
            <a:normAutofit/>
          </a:bodyPr>
          <a:lstStyle/>
          <a:p>
            <a:pPr marL="0" lvl="1" indent="0">
              <a:buNone/>
            </a:pPr>
            <a:endParaRPr lang="de-DE" sz="3200" dirty="0" smtClean="0">
              <a:solidFill>
                <a:schemeClr val="accent1"/>
              </a:solidFill>
            </a:endParaRPr>
          </a:p>
          <a:p>
            <a:pPr marL="0" lvl="1" indent="0" algn="ctr">
              <a:buNone/>
            </a:pPr>
            <a:r>
              <a:rPr lang="de-DE" sz="3200" dirty="0" smtClean="0">
                <a:solidFill>
                  <a:schemeClr val="accent1"/>
                </a:solidFill>
              </a:rPr>
              <a:t>Welche ersten Anzeichen verspüren Sie, </a:t>
            </a:r>
            <a:br>
              <a:rPr lang="de-DE" sz="3200" dirty="0" smtClean="0">
                <a:solidFill>
                  <a:schemeClr val="accent1"/>
                </a:solidFill>
              </a:rPr>
            </a:br>
            <a:r>
              <a:rPr lang="de-DE" sz="3200" dirty="0" smtClean="0">
                <a:solidFill>
                  <a:schemeClr val="accent1"/>
                </a:solidFill>
              </a:rPr>
              <a:t>wenn Sie hinter dem Steuer </a:t>
            </a:r>
            <a:br>
              <a:rPr lang="de-DE" sz="3200" dirty="0" smtClean="0">
                <a:solidFill>
                  <a:schemeClr val="accent1"/>
                </a:solidFill>
              </a:rPr>
            </a:br>
            <a:r>
              <a:rPr lang="de-DE" sz="3200" dirty="0" smtClean="0">
                <a:solidFill>
                  <a:schemeClr val="accent1"/>
                </a:solidFill>
              </a:rPr>
              <a:t>müde werden?</a:t>
            </a:r>
          </a:p>
        </p:txBody>
      </p:sp>
      <p:sp>
        <p:nvSpPr>
          <p:cNvPr id="4" name="Foliennummernplatzhalter 3"/>
          <p:cNvSpPr>
            <a:spLocks noGrp="1"/>
          </p:cNvSpPr>
          <p:nvPr>
            <p:ph type="sldNum" sz="quarter" idx="12"/>
          </p:nvPr>
        </p:nvSpPr>
        <p:spPr/>
        <p:txBody>
          <a:bodyPr/>
          <a:lstStyle/>
          <a:p>
            <a:fld id="{C14075F3-F5BF-419D-BE50-EBF9B68250F3}" type="slidenum">
              <a:rPr lang="de-DE" smtClean="0"/>
              <a:pPr/>
              <a:t>52</a:t>
            </a:fld>
            <a:endParaRPr lang="de-DE" dirty="0"/>
          </a:p>
        </p:txBody>
      </p:sp>
      <p:sp>
        <p:nvSpPr>
          <p:cNvPr id="5"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extLst>
      <p:ext uri="{BB962C8B-B14F-4D97-AF65-F5344CB8AC3E}">
        <p14:creationId xmlns:p14="http://schemas.microsoft.com/office/powerpoint/2010/main" val="12205413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Anzeichen von Müdigkeit.</a:t>
            </a:r>
            <a:endParaRPr lang="de-DE" dirty="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2116613197"/>
              </p:ext>
            </p:extLst>
          </p:nvPr>
        </p:nvGraphicFramePr>
        <p:xfrm>
          <a:off x="715969" y="1603278"/>
          <a:ext cx="7712062" cy="336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liennummernplatzhalter 3"/>
          <p:cNvSpPr>
            <a:spLocks noGrp="1"/>
          </p:cNvSpPr>
          <p:nvPr>
            <p:ph type="sldNum" sz="quarter" idx="12"/>
          </p:nvPr>
        </p:nvSpPr>
        <p:spPr/>
        <p:txBody>
          <a:bodyPr/>
          <a:lstStyle/>
          <a:p>
            <a:fld id="{C14075F3-F5BF-419D-BE50-EBF9B68250F3}" type="slidenum">
              <a:rPr lang="de-DE" smtClean="0"/>
              <a:pPr/>
              <a:t>53</a:t>
            </a:fld>
            <a:endParaRPr lang="de-DE" dirty="0"/>
          </a:p>
        </p:txBody>
      </p:sp>
    </p:spTree>
    <p:extLst>
      <p:ext uri="{BB962C8B-B14F-4D97-AF65-F5344CB8AC3E}">
        <p14:creationId xmlns:p14="http://schemas.microsoft.com/office/powerpoint/2010/main" val="2524155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15"/>
          <p:cNvSpPr txBox="1">
            <a:spLocks/>
          </p:cNvSpPr>
          <p:nvPr/>
        </p:nvSpPr>
        <p:spPr>
          <a:xfrm>
            <a:off x="161538" y="1628774"/>
            <a:ext cx="4489484" cy="4162425"/>
          </a:xfrm>
          <a:prstGeom prst="rect">
            <a:avLst/>
          </a:prstGeom>
        </p:spPr>
        <p:txBody>
          <a:bodyPr>
            <a:normAutofit/>
          </a:bodyPr>
          <a:lstStyle/>
          <a:p>
            <a:pPr marL="182563" lvl="1" indent="-182563" algn="just" defTabSz="179388">
              <a:spcAft>
                <a:spcPts val="800"/>
              </a:spcAft>
              <a:buFont typeface="Arial" pitchFamily="34" charset="0"/>
              <a:buChar char="•"/>
            </a:pPr>
            <a:r>
              <a:rPr lang="de-DE" sz="1600" dirty="0" smtClean="0"/>
              <a:t>Bei ersten Anzeichen von Müdigkeit am Steuer auf dem nächsten Parkplatz eine Pause einlegen:</a:t>
            </a:r>
          </a:p>
          <a:p>
            <a:pPr marL="639763" lvl="2" indent="-182563" algn="just" defTabSz="179388">
              <a:spcAft>
                <a:spcPts val="800"/>
              </a:spcAft>
              <a:buFont typeface="Arial" pitchFamily="34" charset="0"/>
              <a:buChar char="•"/>
            </a:pPr>
            <a:endParaRPr lang="de-DE" sz="1600" dirty="0" smtClean="0"/>
          </a:p>
          <a:p>
            <a:pPr marL="639763" lvl="2" indent="-182563" algn="just" defTabSz="179388">
              <a:spcAft>
                <a:spcPts val="800"/>
              </a:spcAft>
              <a:buFont typeface="Arial" pitchFamily="34" charset="0"/>
              <a:buChar char="•"/>
            </a:pPr>
            <a:r>
              <a:rPr lang="de-DE" sz="1600" dirty="0" smtClean="0"/>
              <a:t>Ein </a:t>
            </a:r>
            <a:r>
              <a:rPr lang="de-DE" sz="1600" b="1" dirty="0" smtClean="0"/>
              <a:t>Kurzschlaf</a:t>
            </a:r>
            <a:r>
              <a:rPr lang="de-DE" sz="1600" dirty="0" smtClean="0"/>
              <a:t> von zehn bis 20 Minuten erfrischt den Geist und erhöht die Konzentration</a:t>
            </a:r>
          </a:p>
          <a:p>
            <a:pPr marL="639763" lvl="2" indent="-182563" algn="just" defTabSz="179388">
              <a:spcAft>
                <a:spcPts val="800"/>
              </a:spcAft>
              <a:buFont typeface="Arial" pitchFamily="34" charset="0"/>
              <a:buChar char="•"/>
            </a:pPr>
            <a:r>
              <a:rPr lang="de-DE" sz="1600" dirty="0" smtClean="0"/>
              <a:t>Etwas </a:t>
            </a:r>
            <a:r>
              <a:rPr lang="de-DE" sz="1600" b="1" dirty="0" smtClean="0"/>
              <a:t>Bewegung</a:t>
            </a:r>
            <a:r>
              <a:rPr lang="de-DE" sz="1600" dirty="0" smtClean="0"/>
              <a:t> zusätzlich an der frischen Luft bringt den Kreislauf in Schwung, ist aber keine Alternative zum Kurzschlaf</a:t>
            </a:r>
            <a:endParaRPr kumimoji="0" lang="de-DE" sz="1600" b="0" i="0" u="none" strike="noStrike" kern="1200" cap="none" spc="0" normalizeH="0" baseline="0" noProof="0" dirty="0" smtClean="0">
              <a:ln>
                <a:noFill/>
              </a:ln>
              <a:solidFill>
                <a:schemeClr val="tx1"/>
              </a:solidFill>
              <a:effectLst/>
              <a:uLnTx/>
              <a:uFillTx/>
              <a:ea typeface="+mn-ea"/>
              <a:cs typeface="+mn-cs"/>
            </a:endParaRPr>
          </a:p>
          <a:p>
            <a:pPr marL="182563" lvl="1" indent="-182563" algn="just" defTabSz="179388">
              <a:spcAft>
                <a:spcPts val="800"/>
              </a:spcAft>
              <a:buFont typeface="Arial" pitchFamily="34" charset="0"/>
              <a:buChar cha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Titel 1"/>
          <p:cNvSpPr>
            <a:spLocks noGrp="1"/>
          </p:cNvSpPr>
          <p:nvPr>
            <p:ph type="title"/>
          </p:nvPr>
        </p:nvSpPr>
        <p:spPr/>
        <p:txBody>
          <a:bodyPr/>
          <a:lstStyle/>
          <a:p>
            <a:r>
              <a:rPr lang="de-DE" dirty="0" smtClean="0"/>
              <a:t>Pause mit Kurzschlaf oder Bewegung.</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54</a:t>
            </a:fld>
            <a:endParaRPr lang="de-DE" dirty="0"/>
          </a:p>
        </p:txBody>
      </p:sp>
      <p:pic>
        <p:nvPicPr>
          <p:cNvPr id="3074" name="Picture 2" descr="\\dvrfileserver.dvr.de\benutzer$\boerries\Desktop\Sekundenschlaf_Web_19015_68.jpg"/>
          <p:cNvPicPr>
            <a:picLocks noChangeAspect="1" noChangeArrowheads="1"/>
          </p:cNvPicPr>
          <p:nvPr/>
        </p:nvPicPr>
        <p:blipFill>
          <a:blip r:embed="rId3" cstate="print"/>
          <a:srcRect/>
          <a:stretch>
            <a:fillRect/>
          </a:stretch>
        </p:blipFill>
        <p:spPr bwMode="auto">
          <a:xfrm>
            <a:off x="4852800" y="1876250"/>
            <a:ext cx="4116370" cy="2746800"/>
          </a:xfrm>
          <a:prstGeom prst="rect">
            <a:avLst/>
          </a:prstGeom>
          <a:noFill/>
        </p:spPr>
      </p:pic>
      <p:sp>
        <p:nvSpPr>
          <p:cNvPr id="9" name="Textfeld 8"/>
          <p:cNvSpPr txBox="1"/>
          <p:nvPr/>
        </p:nvSpPr>
        <p:spPr>
          <a:xfrm>
            <a:off x="4859673" y="4647818"/>
            <a:ext cx="1473713" cy="246221"/>
          </a:xfrm>
          <a:prstGeom prst="rect">
            <a:avLst/>
          </a:prstGeom>
          <a:noFill/>
        </p:spPr>
        <p:txBody>
          <a:bodyPr wrap="square" rtlCol="0">
            <a:spAutoFit/>
          </a:bodyPr>
          <a:lstStyle/>
          <a:p>
            <a:r>
              <a:rPr lang="de-DE" sz="1000" dirty="0" smtClean="0"/>
              <a:t>Foto: DVR e.V.</a:t>
            </a:r>
            <a:endParaRPr lang="de-DE" sz="1000"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Tipps für erholsamen Kurzschlaf.</a:t>
            </a:r>
            <a:endParaRPr lang="de-DE" dirty="0"/>
          </a:p>
        </p:txBody>
      </p:sp>
      <p:sp>
        <p:nvSpPr>
          <p:cNvPr id="3" name="Inhaltsplatzhalter 2"/>
          <p:cNvSpPr>
            <a:spLocks noGrp="1"/>
          </p:cNvSpPr>
          <p:nvPr>
            <p:ph idx="1"/>
          </p:nvPr>
        </p:nvSpPr>
        <p:spPr/>
        <p:txBody>
          <a:bodyPr/>
          <a:lstStyle/>
          <a:p>
            <a:pPr lvl="1" algn="just"/>
            <a:r>
              <a:rPr lang="de-DE" dirty="0" smtClean="0"/>
              <a:t>Der Kurzschlaf sollte max. </a:t>
            </a:r>
            <a:r>
              <a:rPr lang="de-DE" b="1" dirty="0" smtClean="0"/>
              <a:t>20 Minuten </a:t>
            </a:r>
            <a:r>
              <a:rPr lang="de-DE" dirty="0" smtClean="0"/>
              <a:t>dauern, denn je länger der Kurzschlaf, desto größer die Wahrscheinlichkeit, dass während dessen die REM-Phase (REM = Rapid Eye Movement) eintritt und der Kurzschlaf folglich als nicht erholsam erlebt wird.</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55</a:t>
            </a:fld>
            <a:endParaRPr lang="de-DE" dirty="0"/>
          </a:p>
        </p:txBody>
      </p:sp>
      <p:graphicFrame>
        <p:nvGraphicFramePr>
          <p:cNvPr id="5" name="Inhaltsplatzhalter 4"/>
          <p:cNvGraphicFramePr>
            <a:graphicFrameLocks/>
          </p:cNvGraphicFramePr>
          <p:nvPr>
            <p:extLst>
              <p:ext uri="{D42A27DB-BD31-4B8C-83A1-F6EECF244321}">
                <p14:modId xmlns:p14="http://schemas.microsoft.com/office/powerpoint/2010/main" val="3087697614"/>
              </p:ext>
            </p:extLst>
          </p:nvPr>
        </p:nvGraphicFramePr>
        <p:xfrm>
          <a:off x="295275" y="2268852"/>
          <a:ext cx="8553451" cy="2619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15"/>
          <p:cNvSpPr txBox="1">
            <a:spLocks/>
          </p:cNvSpPr>
          <p:nvPr/>
        </p:nvSpPr>
        <p:spPr>
          <a:xfrm>
            <a:off x="161538" y="1628774"/>
            <a:ext cx="4681396" cy="4162425"/>
          </a:xfrm>
          <a:prstGeom prst="rect">
            <a:avLst/>
          </a:prstGeom>
        </p:spPr>
        <p:txBody>
          <a:bodyPr>
            <a:normAutofit/>
          </a:bodyPr>
          <a:lstStyle/>
          <a:p>
            <a:pPr marL="182563" lvl="1" indent="-182563" algn="just" defTabSz="179388">
              <a:spcAft>
                <a:spcPts val="800"/>
              </a:spcAft>
              <a:buFont typeface="Arial" pitchFamily="34" charset="0"/>
              <a:buChar cha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Titel 1"/>
          <p:cNvSpPr>
            <a:spLocks noGrp="1"/>
          </p:cNvSpPr>
          <p:nvPr>
            <p:ph type="title"/>
          </p:nvPr>
        </p:nvSpPr>
        <p:spPr/>
        <p:txBody>
          <a:bodyPr/>
          <a:lstStyle/>
          <a:p>
            <a:r>
              <a:rPr lang="de-DE" dirty="0" smtClean="0"/>
              <a:t>Tipps für aktivierende Bewegung.</a:t>
            </a:r>
            <a:endParaRPr lang="de-DE" dirty="0"/>
          </a:p>
        </p:txBody>
      </p:sp>
      <p:sp>
        <p:nvSpPr>
          <p:cNvPr id="8" name="Inhaltsplatzhalter 7"/>
          <p:cNvSpPr>
            <a:spLocks noGrp="1"/>
          </p:cNvSpPr>
          <p:nvPr>
            <p:ph sz="half" idx="1"/>
          </p:nvPr>
        </p:nvSpPr>
        <p:spPr>
          <a:xfrm>
            <a:off x="160338" y="1628775"/>
            <a:ext cx="4140729" cy="3833813"/>
          </a:xfrm>
        </p:spPr>
        <p:txBody>
          <a:bodyPr>
            <a:normAutofit/>
          </a:bodyPr>
          <a:lstStyle/>
          <a:p>
            <a:pPr lvl="1" algn="just"/>
            <a:r>
              <a:rPr lang="de-DE" dirty="0" smtClean="0"/>
              <a:t>Die Bewegung sollte den </a:t>
            </a:r>
            <a:r>
              <a:rPr lang="de-DE" b="1" dirty="0" smtClean="0"/>
              <a:t>Kreislauf</a:t>
            </a:r>
            <a:r>
              <a:rPr lang="de-DE" dirty="0" smtClean="0"/>
              <a:t> aktivieren:</a:t>
            </a:r>
          </a:p>
          <a:p>
            <a:pPr lvl="1" algn="just"/>
            <a:endParaRPr lang="de-DE" dirty="0" smtClean="0"/>
          </a:p>
          <a:p>
            <a:pPr lvl="2" algn="just"/>
            <a:r>
              <a:rPr lang="de-DE" dirty="0" smtClean="0"/>
              <a:t>Stufen-</a:t>
            </a:r>
            <a:r>
              <a:rPr lang="de-DE" dirty="0" err="1" smtClean="0"/>
              <a:t>Step</a:t>
            </a:r>
            <a:r>
              <a:rPr lang="de-DE" dirty="0" smtClean="0"/>
              <a:t>: in schnellem Tempo auf einer Stufe auf- und absteigen, mit dem rechten Fuß anfangen, dann mit dem linken Fuß weiter machen</a:t>
            </a:r>
          </a:p>
          <a:p>
            <a:pPr lvl="2" algn="just"/>
            <a:r>
              <a:rPr lang="de-DE" dirty="0" smtClean="0"/>
              <a:t>Rumpf-Strecker: Aufrecht stehen, einen Arm so hoch es geht nach oben strecken, den Rumpf leicht zur Seite neigen, Seitenwechsel </a:t>
            </a:r>
          </a:p>
          <a:p>
            <a:pPr lvl="2" algn="just"/>
            <a:endParaRPr lang="de-DE" sz="2400" dirty="0" smtClean="0"/>
          </a:p>
          <a:p>
            <a:pPr lvl="2"/>
            <a:endParaRPr lang="de-DE" dirty="0" smtClean="0"/>
          </a:p>
          <a:p>
            <a:pPr lvl="2"/>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56</a:t>
            </a:fld>
            <a:endParaRPr lang="de-DE" dirty="0"/>
          </a:p>
        </p:txBody>
      </p:sp>
      <p:pic>
        <p:nvPicPr>
          <p:cNvPr id="12" name="Picture 1" descr="H:\Boerries\Müdigkeit\Müdigkeit 2016\Maßnahmen\Auftakt\Foto_Auswahl_Aktion_Raststaette Aurach Sued\_D5M3764.jpg"/>
          <p:cNvPicPr>
            <a:picLocks noChangeAspect="1" noChangeArrowheads="1"/>
          </p:cNvPicPr>
          <p:nvPr/>
        </p:nvPicPr>
        <p:blipFill>
          <a:blip r:embed="rId3" cstate="print"/>
          <a:srcRect/>
          <a:stretch>
            <a:fillRect/>
          </a:stretch>
        </p:blipFill>
        <p:spPr bwMode="auto">
          <a:xfrm>
            <a:off x="4852800" y="1877834"/>
            <a:ext cx="4119554" cy="2746800"/>
          </a:xfrm>
          <a:prstGeom prst="rect">
            <a:avLst/>
          </a:prstGeom>
          <a:noFill/>
        </p:spPr>
      </p:pic>
      <p:sp>
        <p:nvSpPr>
          <p:cNvPr id="13" name="Textfeld 12"/>
          <p:cNvSpPr txBox="1"/>
          <p:nvPr/>
        </p:nvSpPr>
        <p:spPr>
          <a:xfrm>
            <a:off x="4869198" y="4628768"/>
            <a:ext cx="1473713" cy="246221"/>
          </a:xfrm>
          <a:prstGeom prst="rect">
            <a:avLst/>
          </a:prstGeom>
          <a:noFill/>
        </p:spPr>
        <p:txBody>
          <a:bodyPr wrap="square" rtlCol="0">
            <a:spAutoFit/>
          </a:bodyPr>
          <a:lstStyle/>
          <a:p>
            <a:r>
              <a:rPr lang="de-DE" sz="1000" dirty="0" smtClean="0"/>
              <a:t>Foto: DVR e.V.</a:t>
            </a:r>
            <a:endParaRPr lang="de-DE" sz="1000"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57</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57</a:t>
            </a:fld>
            <a:endParaRPr lang="de-DE" dirty="0"/>
          </a:p>
        </p:txBody>
      </p:sp>
      <p:sp>
        <p:nvSpPr>
          <p:cNvPr id="13" name="Inhaltsplatzhalter 2"/>
          <p:cNvSpPr txBox="1">
            <a:spLocks/>
          </p:cNvSpPr>
          <p:nvPr/>
        </p:nvSpPr>
        <p:spPr>
          <a:xfrm>
            <a:off x="313939" y="1781175"/>
            <a:ext cx="8821594" cy="383419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de-DE" sz="3200" b="0" i="0" u="none" strike="noStrike" kern="1200" cap="none" spc="0" normalizeH="0" baseline="0" noProof="0" dirty="0" smtClean="0">
              <a:ln>
                <a:noFill/>
              </a:ln>
              <a:solidFill>
                <a:schemeClr val="accent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Konsequenzen von</a:t>
            </a:r>
            <a:br>
              <a:rPr kumimoji="0" lang="de-DE" sz="3200" b="0" i="0" u="none" strike="noStrike" kern="1200" cap="none" spc="0" normalizeH="0" baseline="0" noProof="0" dirty="0" smtClean="0">
                <a:ln>
                  <a:noFill/>
                </a:ln>
                <a:solidFill>
                  <a:schemeClr val="accent1"/>
                </a:solidFill>
                <a:effectLst/>
                <a:uLnTx/>
                <a:uFillTx/>
                <a:latin typeface="+mn-lt"/>
                <a:ea typeface="+mn-ea"/>
                <a:cs typeface="+mn-cs"/>
              </a:rPr>
            </a:b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Müdigkeit am Steuer</a:t>
            </a:r>
            <a:endParaRPr kumimoji="0" lang="de-DE" sz="3200" b="0" i="0" u="none" strike="noStrike" kern="1200" cap="none" spc="0" normalizeH="0" baseline="0" noProof="0" dirty="0">
              <a:ln>
                <a:noFill/>
              </a:ln>
              <a:solidFill>
                <a:schemeClr val="accent1"/>
              </a:solidFill>
              <a:effectLst/>
              <a:uLnTx/>
              <a:uFillTx/>
              <a:latin typeface="+mn-lt"/>
              <a:ea typeface="+mn-ea"/>
              <a:cs typeface="+mn-cs"/>
            </a:endParaRPr>
          </a:p>
        </p:txBody>
      </p:sp>
    </p:spTree>
    <p:extLst>
      <p:ext uri="{BB962C8B-B14F-4D97-AF65-F5344CB8AC3E}">
        <p14:creationId xmlns:p14="http://schemas.microsoft.com/office/powerpoint/2010/main" val="255149768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Konsequenzen von Müdigkeit am Steuer I.</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58</a:t>
            </a:fld>
            <a:endParaRPr lang="de-DE" dirty="0"/>
          </a:p>
        </p:txBody>
      </p:sp>
      <p:sp>
        <p:nvSpPr>
          <p:cNvPr id="7" name="Inhaltsplatzhalter 2"/>
          <p:cNvSpPr>
            <a:spLocks noGrp="1"/>
          </p:cNvSpPr>
          <p:nvPr>
            <p:ph idx="1"/>
          </p:nvPr>
        </p:nvSpPr>
        <p:spPr>
          <a:xfrm>
            <a:off x="161539" y="1628775"/>
            <a:ext cx="8830061" cy="3834196"/>
          </a:xfrm>
        </p:spPr>
        <p:txBody>
          <a:bodyPr/>
          <a:lstStyle/>
          <a:p>
            <a:pPr algn="just"/>
            <a:r>
              <a:rPr lang="de-DE" dirty="0" smtClean="0"/>
              <a:t>Im Strafgesetzbuch § 315c Gefährdung des Straßenverkehrs heißt es:</a:t>
            </a:r>
          </a:p>
          <a:p>
            <a:pPr marL="342900" indent="-342900" algn="just">
              <a:buAutoNum type="arabicParenBoth"/>
            </a:pPr>
            <a:r>
              <a:rPr lang="de-DE" dirty="0" smtClean="0"/>
              <a:t>Wer im Straßenverkehr ein Fahrzeug führt, obwohl er</a:t>
            </a:r>
          </a:p>
          <a:p>
            <a:pPr marL="342900" indent="-342900" algn="just">
              <a:buAutoNum type="arabicParenBoth"/>
            </a:pPr>
            <a:endParaRPr lang="de-DE" dirty="0" smtClean="0"/>
          </a:p>
          <a:p>
            <a:pPr marL="342900" indent="-342900" algn="just">
              <a:buAutoNum type="alphaLcPeriod"/>
            </a:pPr>
            <a:r>
              <a:rPr lang="de-DE" dirty="0" smtClean="0"/>
              <a:t>infolge des Genusses alkoholischer Getränke oder anderer berauschender Mittel oder </a:t>
            </a:r>
          </a:p>
          <a:p>
            <a:pPr marL="342900" indent="-342900" algn="just">
              <a:buAutoNum type="alphaLcPeriod"/>
            </a:pPr>
            <a:r>
              <a:rPr lang="de-DE" dirty="0" smtClean="0"/>
              <a:t>infolge </a:t>
            </a:r>
            <a:r>
              <a:rPr lang="de-DE" b="1" dirty="0" smtClean="0"/>
              <a:t>geistiger</a:t>
            </a:r>
            <a:r>
              <a:rPr lang="de-DE" dirty="0" smtClean="0"/>
              <a:t> oder </a:t>
            </a:r>
            <a:r>
              <a:rPr lang="de-DE" b="1" dirty="0" smtClean="0"/>
              <a:t>körperlicher</a:t>
            </a:r>
            <a:r>
              <a:rPr lang="de-DE" dirty="0" smtClean="0"/>
              <a:t> Mängel </a:t>
            </a:r>
          </a:p>
          <a:p>
            <a:pPr algn="just"/>
            <a:endParaRPr lang="de-DE" b="1" dirty="0"/>
          </a:p>
          <a:p>
            <a:pPr algn="just"/>
            <a:r>
              <a:rPr lang="de-DE" dirty="0" smtClean="0"/>
              <a:t>nicht in der Lage ist, ein Fahrzeug sicher zu führen und dadurch Leib und Leben eines anderen Menschen oder fremde Sachen von bedeutendem Wert gefährdet, wird mit </a:t>
            </a:r>
            <a:r>
              <a:rPr lang="de-DE" b="1" dirty="0" smtClean="0"/>
              <a:t>Freiheitsstrafe</a:t>
            </a:r>
            <a:r>
              <a:rPr lang="de-DE" dirty="0" smtClean="0"/>
              <a:t> bis zu fünf Jahren oder mit </a:t>
            </a:r>
            <a:r>
              <a:rPr lang="de-DE" b="1" dirty="0" smtClean="0"/>
              <a:t>Geldstrafe</a:t>
            </a:r>
            <a:r>
              <a:rPr lang="de-DE" dirty="0" smtClean="0"/>
              <a:t> belegt.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59</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a:solidFill>
            <a:schemeClr val="accent5">
              <a:lumMod val="40000"/>
              <a:lumOff val="60000"/>
            </a:schemeClr>
          </a:solidFill>
        </p:spPr>
        <p:txBody>
          <a:bodyPr/>
          <a:lstStyle/>
          <a:p>
            <a:r>
              <a:rPr lang="de-DE" dirty="0" smtClean="0"/>
              <a:t>Kampagne gegen Müdigkeit am Steuer</a:t>
            </a:r>
          </a:p>
        </p:txBody>
      </p:sp>
    </p:spTree>
    <p:extLst>
      <p:ext uri="{BB962C8B-B14F-4D97-AF65-F5344CB8AC3E}">
        <p14:creationId xmlns:p14="http://schemas.microsoft.com/office/powerpoint/2010/main" val="17377328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Schlafbedürfnis des Menschen I.</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6</a:t>
            </a:fld>
            <a:endParaRPr lang="de-DE" dirty="0"/>
          </a:p>
        </p:txBody>
      </p:sp>
      <p:sp>
        <p:nvSpPr>
          <p:cNvPr id="8" name="Inhaltsplatzhalter 2"/>
          <p:cNvSpPr>
            <a:spLocks noGrp="1"/>
          </p:cNvSpPr>
          <p:nvPr>
            <p:ph idx="1"/>
          </p:nvPr>
        </p:nvSpPr>
        <p:spPr>
          <a:xfrm>
            <a:off x="138448" y="1893530"/>
            <a:ext cx="8821594" cy="3735373"/>
          </a:xfrm>
        </p:spPr>
        <p:txBody>
          <a:bodyPr>
            <a:normAutofit/>
          </a:bodyPr>
          <a:lstStyle/>
          <a:p>
            <a:pPr marL="0" lvl="1" indent="0">
              <a:buNone/>
            </a:pPr>
            <a:r>
              <a:rPr lang="de-DE" sz="3200" dirty="0" smtClean="0">
                <a:solidFill>
                  <a:schemeClr val="accent1"/>
                </a:solidFill>
              </a:rPr>
              <a:t>Wie viele Stunden schlafen die Deutschen im Durchschnitt täglich?</a:t>
            </a:r>
          </a:p>
          <a:p>
            <a:pPr marL="0" lvl="1" indent="0">
              <a:buNone/>
            </a:pPr>
            <a:endParaRPr lang="de-DE" dirty="0" smtClean="0"/>
          </a:p>
          <a:p>
            <a:pPr marL="0" lvl="1" indent="0">
              <a:buNone/>
            </a:pPr>
            <a:r>
              <a:rPr lang="de-DE" dirty="0" smtClean="0"/>
              <a:t>Bitte schätzen Sie</a:t>
            </a:r>
            <a:r>
              <a:rPr lang="de-DE" b="1" dirty="0" smtClean="0"/>
              <a:t>.</a:t>
            </a:r>
          </a:p>
          <a:p>
            <a:pPr marL="0" lvl="1" indent="0">
              <a:buNone/>
            </a:pPr>
            <a:endParaRPr lang="de-DE" b="1" dirty="0"/>
          </a:p>
          <a:p>
            <a:pPr lvl="4">
              <a:buFont typeface="Arial"/>
              <a:buChar char="•"/>
            </a:pPr>
            <a:r>
              <a:rPr lang="de-DE" dirty="0" smtClean="0"/>
              <a:t>  4 Stunden</a:t>
            </a:r>
          </a:p>
          <a:p>
            <a:pPr lvl="4">
              <a:buFont typeface="Arial"/>
              <a:buChar char="•"/>
            </a:pPr>
            <a:r>
              <a:rPr lang="de-DE" dirty="0" smtClean="0"/>
              <a:t>  6 Stunden</a:t>
            </a:r>
          </a:p>
          <a:p>
            <a:pPr lvl="4">
              <a:buFont typeface="Arial"/>
              <a:buChar char="•"/>
            </a:pPr>
            <a:r>
              <a:rPr lang="de-DE" dirty="0" smtClean="0"/>
              <a:t>  8 Stunden</a:t>
            </a:r>
          </a:p>
          <a:p>
            <a:pPr lvl="4">
              <a:buFont typeface="Arial"/>
              <a:buChar char="•"/>
            </a:pPr>
            <a:r>
              <a:rPr lang="de-DE" dirty="0" smtClean="0"/>
              <a:t>10 Stunden</a:t>
            </a:r>
          </a:p>
          <a:p>
            <a:pPr marL="0" lvl="1" indent="0">
              <a:buNone/>
            </a:pPr>
            <a:endParaRPr lang="de-DE" sz="2400" b="1" dirty="0" smtClean="0"/>
          </a:p>
          <a:p>
            <a:pPr marL="0" lvl="1" indent="0">
              <a:buNone/>
            </a:pPr>
            <a:endParaRPr lang="de-DE" sz="2400" b="1" dirty="0"/>
          </a:p>
        </p:txBody>
      </p:sp>
      <p:sp>
        <p:nvSpPr>
          <p:cNvPr id="7"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Kampagne des DVR. </a:t>
            </a:r>
            <a:endParaRPr lang="de-DE" dirty="0"/>
          </a:p>
        </p:txBody>
      </p:sp>
      <p:sp>
        <p:nvSpPr>
          <p:cNvPr id="3" name="Inhaltsplatzhalter 2"/>
          <p:cNvSpPr>
            <a:spLocks noGrp="1"/>
          </p:cNvSpPr>
          <p:nvPr>
            <p:ph idx="1"/>
          </p:nvPr>
        </p:nvSpPr>
        <p:spPr/>
        <p:txBody>
          <a:bodyPr/>
          <a:lstStyle/>
          <a:p>
            <a:pPr lvl="1" algn="just"/>
            <a:r>
              <a:rPr lang="de-DE" dirty="0" smtClean="0"/>
              <a:t>Der DVR hat Ende 2016 mit Unterstützung des Bundesverkehrsministeriums (BMVI), der Deutschen Gesetzlichen Unfallversicherung (DGUV) und weiteren Partnern die Kampagne </a:t>
            </a:r>
            <a:r>
              <a:rPr lang="de-DE" b="1" dirty="0" smtClean="0"/>
              <a:t>„Vorsicht Sekundenschlaf!“ </a:t>
            </a:r>
            <a:r>
              <a:rPr lang="de-DE" dirty="0" smtClean="0"/>
              <a:t>gestartet.</a:t>
            </a:r>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60</a:t>
            </a:fld>
            <a:endParaRPr lang="de-DE" dirty="0"/>
          </a:p>
        </p:txBody>
      </p:sp>
      <p:pic>
        <p:nvPicPr>
          <p:cNvPr id="1026" name="Picture 2" descr="H:\Boerries\Müdigkeit 2016\Maßnahmen\Website\Logo.jpg"/>
          <p:cNvPicPr>
            <a:picLocks noChangeAspect="1" noChangeArrowheads="1"/>
          </p:cNvPicPr>
          <p:nvPr/>
        </p:nvPicPr>
        <p:blipFill>
          <a:blip r:embed="rId3" cstate="print"/>
          <a:srcRect/>
          <a:stretch>
            <a:fillRect/>
          </a:stretch>
        </p:blipFill>
        <p:spPr bwMode="auto">
          <a:xfrm>
            <a:off x="192246" y="2876550"/>
            <a:ext cx="8759509" cy="189388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Ziele &amp; Zielgruppen der Kampagne.</a:t>
            </a:r>
            <a:endParaRPr lang="de-DE"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2573845289"/>
              </p:ext>
            </p:extLst>
          </p:nvPr>
        </p:nvGraphicFramePr>
        <p:xfrm>
          <a:off x="4908400" y="2016446"/>
          <a:ext cx="3816499" cy="3165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liennummernplatzhalter 3"/>
          <p:cNvSpPr>
            <a:spLocks noGrp="1"/>
          </p:cNvSpPr>
          <p:nvPr>
            <p:ph type="sldNum" sz="quarter" idx="12"/>
          </p:nvPr>
        </p:nvSpPr>
        <p:spPr/>
        <p:txBody>
          <a:bodyPr/>
          <a:lstStyle/>
          <a:p>
            <a:fld id="{C14075F3-F5BF-419D-BE50-EBF9B68250F3}" type="slidenum">
              <a:rPr lang="de-DE" smtClean="0"/>
              <a:pPr/>
              <a:t>61</a:t>
            </a:fld>
            <a:endParaRPr lang="de-DE" dirty="0"/>
          </a:p>
        </p:txBody>
      </p:sp>
      <p:sp>
        <p:nvSpPr>
          <p:cNvPr id="7" name="Textplatzhalter 15"/>
          <p:cNvSpPr txBox="1">
            <a:spLocks/>
          </p:cNvSpPr>
          <p:nvPr/>
        </p:nvSpPr>
        <p:spPr>
          <a:xfrm>
            <a:off x="180588" y="1638300"/>
            <a:ext cx="4447855" cy="3924300"/>
          </a:xfrm>
          <a:prstGeom prst="rect">
            <a:avLst/>
          </a:prstGeom>
        </p:spPr>
        <p:txBody>
          <a:bodyPr>
            <a:normAutofit/>
          </a:bodyPr>
          <a:lstStyle/>
          <a:p>
            <a:pPr marL="182563" lvl="1" indent="-182563" algn="just" defTabSz="179388">
              <a:spcAft>
                <a:spcPts val="800"/>
              </a:spcAft>
              <a:buFont typeface="Arial" pitchFamily="34" charset="0"/>
              <a:buChar char="•"/>
            </a:pPr>
            <a:r>
              <a:rPr lang="de-DE" sz="1600" b="1" dirty="0" smtClean="0"/>
              <a:t>Ziele:</a:t>
            </a:r>
          </a:p>
          <a:p>
            <a:pPr marL="639763" lvl="2" indent="-182563" algn="just" defTabSz="179388">
              <a:spcAft>
                <a:spcPts val="800"/>
              </a:spcAft>
              <a:buFont typeface="Arial" pitchFamily="34" charset="0"/>
              <a:buChar char="•"/>
            </a:pPr>
            <a:r>
              <a:rPr lang="de-DE" sz="1600" dirty="0" smtClean="0"/>
              <a:t>Sensibilisieren für die Gefahr von Müdigkeit hinter dem Steuer</a:t>
            </a:r>
          </a:p>
          <a:p>
            <a:pPr marL="639763" lvl="2" indent="-182563" algn="just" defTabSz="179388">
              <a:spcAft>
                <a:spcPts val="800"/>
              </a:spcAft>
              <a:buFont typeface="Arial" pitchFamily="34" charset="0"/>
              <a:buChar char="•"/>
            </a:pPr>
            <a:r>
              <a:rPr lang="de-DE" sz="1600" dirty="0" smtClean="0"/>
              <a:t>Reduzieren der durch Müdigkeit verursachten Verkehrsunfälle</a:t>
            </a:r>
          </a:p>
          <a:p>
            <a:pPr marL="182563" lvl="1" indent="-182563" algn="just" defTabSz="179388">
              <a:spcAft>
                <a:spcPts val="800"/>
              </a:spcAft>
              <a:buFont typeface="Arial" pitchFamily="34" charset="0"/>
              <a:buChar char="•"/>
            </a:pPr>
            <a:endParaRPr lang="de-DE" sz="1600" dirty="0" smtClean="0"/>
          </a:p>
          <a:p>
            <a:pPr marL="182563" lvl="1" indent="-182563" algn="just" defTabSz="179388">
              <a:spcAft>
                <a:spcPts val="800"/>
              </a:spcAft>
              <a:buFont typeface="Arial" pitchFamily="34" charset="0"/>
              <a:buChar char="•"/>
            </a:pPr>
            <a:r>
              <a:rPr lang="de-DE" sz="1600" dirty="0" smtClean="0"/>
              <a:t>Diese Ziele sollen durch Aufzeigen von präventiven und akuten Maßnahmen erreicht werden.</a:t>
            </a:r>
          </a:p>
          <a:p>
            <a:pPr marL="182563" lvl="1" indent="-182563" algn="just" defTabSz="179388">
              <a:spcAft>
                <a:spcPts val="800"/>
              </a:spcAft>
            </a:pPr>
            <a:endParaRPr lang="de-DE" sz="1600" b="1" dirty="0" smtClean="0"/>
          </a:p>
        </p:txBody>
      </p:sp>
      <p:sp>
        <p:nvSpPr>
          <p:cNvPr id="8" name="Textplatzhalter 15"/>
          <p:cNvSpPr txBox="1">
            <a:spLocks/>
          </p:cNvSpPr>
          <p:nvPr/>
        </p:nvSpPr>
        <p:spPr>
          <a:xfrm>
            <a:off x="4657339" y="1638300"/>
            <a:ext cx="4320000" cy="3924300"/>
          </a:xfrm>
          <a:prstGeom prst="rect">
            <a:avLst/>
          </a:prstGeom>
        </p:spPr>
        <p:txBody>
          <a:bodyPr>
            <a:normAutofit/>
          </a:bodyPr>
          <a:lstStyle/>
          <a:p>
            <a:pPr marL="182563" lvl="1" indent="-182563" algn="just" defTabSz="179388">
              <a:spcAft>
                <a:spcPts val="800"/>
              </a:spcAft>
              <a:buFont typeface="Arial" pitchFamily="34" charset="0"/>
              <a:buChar char="•"/>
            </a:pPr>
            <a:r>
              <a:rPr lang="de-DE" sz="1600" b="1" dirty="0" smtClean="0"/>
              <a:t>Zielgruppen:</a:t>
            </a:r>
          </a:p>
          <a:p>
            <a:pPr marL="182563" lvl="1" indent="-182563" algn="just" defTabSz="179388">
              <a:spcAft>
                <a:spcPts val="800"/>
              </a:spcAft>
            </a:pPr>
            <a:endParaRPr lang="de-DE" sz="1600" b="1" dirty="0" smtClean="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15"/>
          <p:cNvSpPr txBox="1">
            <a:spLocks/>
          </p:cNvSpPr>
          <p:nvPr/>
        </p:nvSpPr>
        <p:spPr>
          <a:xfrm>
            <a:off x="161539" y="1628774"/>
            <a:ext cx="4410462" cy="4162425"/>
          </a:xfrm>
          <a:prstGeom prst="rect">
            <a:avLst/>
          </a:prstGeom>
        </p:spPr>
        <p:txBody>
          <a:bodyPr>
            <a:normAutofit/>
          </a:bodyPr>
          <a:lstStyle/>
          <a:p>
            <a:pPr marL="182563" marR="0" lvl="1" indent="-182563" algn="just" defTabSz="179388"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DE" sz="1600" b="0" i="0" u="none" strike="noStrike" kern="1200" cap="none" spc="0" normalizeH="0" baseline="0" noProof="0" dirty="0" smtClean="0">
                <a:ln>
                  <a:noFill/>
                </a:ln>
                <a:solidFill>
                  <a:schemeClr val="tx1"/>
                </a:solidFill>
                <a:effectLst/>
                <a:uLnTx/>
                <a:uFillTx/>
                <a:ea typeface="+mn-ea"/>
                <a:cs typeface="+mn-cs"/>
              </a:rPr>
              <a:t>Müdigkeit am Steuer ist gefährlich und kann jeden treffen.</a:t>
            </a:r>
          </a:p>
          <a:p>
            <a:pPr marL="182563" marR="0" lvl="1" indent="-182563" algn="just" defTabSz="179388"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de-DE" sz="1600" dirty="0" smtClean="0"/>
          </a:p>
          <a:p>
            <a:pPr marL="639763" lvl="2" indent="-182563" algn="just" defTabSz="179388">
              <a:spcAft>
                <a:spcPts val="800"/>
              </a:spcAft>
              <a:buFont typeface="Arial" panose="020B0604020202020204" pitchFamily="34" charset="0"/>
              <a:buChar char="•"/>
            </a:pPr>
            <a:r>
              <a:rPr kumimoji="0" lang="de-DE" sz="1600" b="1" i="0" u="none" strike="noStrike" kern="1200" cap="none" spc="0" normalizeH="0" noProof="0" dirty="0" smtClean="0">
                <a:ln>
                  <a:noFill/>
                </a:ln>
                <a:solidFill>
                  <a:schemeClr val="tx1"/>
                </a:solidFill>
                <a:effectLst/>
                <a:uLnTx/>
                <a:uFillTx/>
                <a:ea typeface="+mn-ea"/>
                <a:cs typeface="+mn-cs"/>
              </a:rPr>
              <a:t>Präventiv</a:t>
            </a:r>
            <a:r>
              <a:rPr kumimoji="0" lang="de-DE" sz="1600" b="0" i="0" u="none" strike="noStrike" kern="1200" cap="none" spc="0" normalizeH="0" noProof="0" dirty="0" smtClean="0">
                <a:ln>
                  <a:noFill/>
                </a:ln>
                <a:solidFill>
                  <a:schemeClr val="tx1"/>
                </a:solidFill>
                <a:effectLst/>
                <a:uLnTx/>
                <a:uFillTx/>
                <a:ea typeface="+mn-ea"/>
                <a:cs typeface="+mn-cs"/>
              </a:rPr>
              <a:t>: </a:t>
            </a:r>
            <a:r>
              <a:rPr lang="de-DE" sz="1600" dirty="0" smtClean="0"/>
              <a:t>Gewährleisten  eines gesunden Wechsels von Schlaf- und Wachzeiten</a:t>
            </a:r>
            <a:endParaRPr lang="de-DE" sz="1600" b="1" dirty="0" smtClean="0"/>
          </a:p>
          <a:p>
            <a:pPr marL="639763" lvl="2" indent="-182563" algn="just" defTabSz="179388">
              <a:spcAft>
                <a:spcPts val="800"/>
              </a:spcAft>
              <a:buFont typeface="Arial" panose="020B0604020202020204" pitchFamily="34" charset="0"/>
              <a:buChar char="•"/>
            </a:pPr>
            <a:r>
              <a:rPr lang="de-DE" sz="1600" b="1" dirty="0" smtClean="0"/>
              <a:t>Akut</a:t>
            </a:r>
            <a:r>
              <a:rPr lang="de-DE" sz="1600" dirty="0" smtClean="0"/>
              <a:t>: Bei ersten Anzeichen von Müdigkeit eine Pause mit einem Kurzschlaf oder etwas Bewegung </a:t>
            </a:r>
          </a:p>
          <a:p>
            <a:pPr marL="182563" lvl="1" indent="-182563" algn="just" defTabSz="179388">
              <a:spcAft>
                <a:spcPts val="800"/>
              </a:spcAft>
              <a:buFont typeface="Arial" panose="020B0604020202020204" pitchFamily="34" charset="0"/>
              <a:buChar char="•"/>
            </a:pPr>
            <a:endParaRPr kumimoji="0" lang="de-DE" sz="1900" b="0" i="0" u="none" strike="noStrike" kern="1200" cap="none" spc="0" normalizeH="0" baseline="0" noProof="0" dirty="0" smtClean="0">
              <a:ln>
                <a:noFill/>
              </a:ln>
              <a:solidFill>
                <a:schemeClr val="tx1"/>
              </a:solidFill>
              <a:effectLst/>
              <a:uLnTx/>
              <a:uFillTx/>
              <a:ea typeface="+mn-ea"/>
              <a:cs typeface="+mn-cs"/>
            </a:endParaRPr>
          </a:p>
          <a:p>
            <a:pPr marL="182563" lvl="1" indent="-182563" algn="just" defTabSz="179388">
              <a:spcAft>
                <a:spcPts val="800"/>
              </a:spcAft>
              <a:buFont typeface="Arial" panose="020B0604020202020204" pitchFamily="34" charset="0"/>
              <a:buChar cha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Titel 1"/>
          <p:cNvSpPr>
            <a:spLocks noGrp="1"/>
          </p:cNvSpPr>
          <p:nvPr>
            <p:ph type="title"/>
          </p:nvPr>
        </p:nvSpPr>
        <p:spPr/>
        <p:txBody>
          <a:bodyPr/>
          <a:lstStyle/>
          <a:p>
            <a:r>
              <a:rPr lang="de-DE" dirty="0" smtClean="0"/>
              <a:t>Botschaften der Kampagne.</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62</a:t>
            </a:fld>
            <a:endParaRPr lang="de-DE" dirty="0"/>
          </a:p>
        </p:txBody>
      </p:sp>
      <p:pic>
        <p:nvPicPr>
          <p:cNvPr id="1026" name="Picture 2" descr="\\dvrfileserver.dvr.de\benutzer$\boerries\Desktop\170623mb133.jpg"/>
          <p:cNvPicPr>
            <a:picLocks noChangeAspect="1" noChangeArrowheads="1"/>
          </p:cNvPicPr>
          <p:nvPr/>
        </p:nvPicPr>
        <p:blipFill>
          <a:blip r:embed="rId3" cstate="print"/>
          <a:srcRect/>
          <a:stretch>
            <a:fillRect/>
          </a:stretch>
        </p:blipFill>
        <p:spPr bwMode="auto">
          <a:xfrm>
            <a:off x="4849201" y="1894871"/>
            <a:ext cx="4120013" cy="2746800"/>
          </a:xfrm>
          <a:prstGeom prst="rect">
            <a:avLst/>
          </a:prstGeom>
          <a:noFill/>
        </p:spPr>
      </p:pic>
      <p:sp>
        <p:nvSpPr>
          <p:cNvPr id="9" name="Textfeld 8"/>
          <p:cNvSpPr txBox="1"/>
          <p:nvPr/>
        </p:nvSpPr>
        <p:spPr>
          <a:xfrm>
            <a:off x="4840623" y="4647818"/>
            <a:ext cx="1473713" cy="246221"/>
          </a:xfrm>
          <a:prstGeom prst="rect">
            <a:avLst/>
          </a:prstGeom>
          <a:noFill/>
        </p:spPr>
        <p:txBody>
          <a:bodyPr wrap="square" rtlCol="0">
            <a:spAutoFit/>
          </a:bodyPr>
          <a:lstStyle/>
          <a:p>
            <a:r>
              <a:rPr lang="de-DE" sz="1000" dirty="0" smtClean="0"/>
              <a:t>Foto: DVR e.V.</a:t>
            </a:r>
            <a:endParaRPr lang="de-DE" sz="1000"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Aktionsmaterialien zur Kampagne.</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63</a:t>
            </a:fld>
            <a:endParaRPr lang="de-DE" dirty="0"/>
          </a:p>
        </p:txBody>
      </p:sp>
      <p:pic>
        <p:nvPicPr>
          <p:cNvPr id="6" name="Bild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5438" y="1444551"/>
            <a:ext cx="2493336" cy="1781642"/>
          </a:xfrm>
          <a:prstGeom prst="rect">
            <a:avLst/>
          </a:prstGeom>
        </p:spPr>
      </p:pic>
      <p:pic>
        <p:nvPicPr>
          <p:cNvPr id="7" name="Bild 2" descr="161220_Müdigkeit_Plakat.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0358" y="2289536"/>
            <a:ext cx="2233723" cy="3157571"/>
          </a:xfrm>
          <a:prstGeom prst="rect">
            <a:avLst/>
          </a:prstGeom>
          <a:ln>
            <a:solidFill>
              <a:schemeClr val="accent5"/>
            </a:solidFill>
          </a:ln>
        </p:spPr>
      </p:pic>
      <p:pic>
        <p:nvPicPr>
          <p:cNvPr id="8" name="Bild 5" descr="161220_Müdigkeit_Anzeige A5.pd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73887" y="1761067"/>
            <a:ext cx="1972238" cy="1392729"/>
          </a:xfrm>
          <a:prstGeom prst="rect">
            <a:avLst/>
          </a:prstGeom>
          <a:ln>
            <a:solidFill>
              <a:schemeClr val="accent6">
                <a:lumMod val="90000"/>
              </a:schemeClr>
            </a:solidFill>
          </a:ln>
        </p:spPr>
      </p:pic>
      <p:sp>
        <p:nvSpPr>
          <p:cNvPr id="10" name="Textfeld 9"/>
          <p:cNvSpPr txBox="1"/>
          <p:nvPr/>
        </p:nvSpPr>
        <p:spPr>
          <a:xfrm>
            <a:off x="3843522" y="1412253"/>
            <a:ext cx="2789499" cy="369332"/>
          </a:xfrm>
          <a:prstGeom prst="rect">
            <a:avLst/>
          </a:prstGeom>
          <a:noFill/>
        </p:spPr>
        <p:txBody>
          <a:bodyPr wrap="square" rtlCol="0">
            <a:spAutoFit/>
          </a:bodyPr>
          <a:lstStyle/>
          <a:p>
            <a:r>
              <a:rPr lang="de-DE" dirty="0" smtClean="0"/>
              <a:t>Anzeige (DIN-A5)</a:t>
            </a:r>
            <a:endParaRPr lang="de-DE" dirty="0"/>
          </a:p>
        </p:txBody>
      </p:sp>
      <p:sp>
        <p:nvSpPr>
          <p:cNvPr id="11" name="Textfeld 10"/>
          <p:cNvSpPr txBox="1"/>
          <p:nvPr/>
        </p:nvSpPr>
        <p:spPr>
          <a:xfrm>
            <a:off x="6863792" y="1909502"/>
            <a:ext cx="2268638" cy="369332"/>
          </a:xfrm>
          <a:prstGeom prst="rect">
            <a:avLst/>
          </a:prstGeom>
          <a:noFill/>
        </p:spPr>
        <p:txBody>
          <a:bodyPr wrap="square" rtlCol="0">
            <a:spAutoFit/>
          </a:bodyPr>
          <a:lstStyle/>
          <a:p>
            <a:r>
              <a:rPr lang="de-DE" dirty="0" smtClean="0"/>
              <a:t>Plakat (DIN-A0)</a:t>
            </a:r>
            <a:endParaRPr lang="de-DE" dirty="0"/>
          </a:p>
        </p:txBody>
      </p:sp>
      <p:sp>
        <p:nvSpPr>
          <p:cNvPr id="12" name="Textfeld 11"/>
          <p:cNvSpPr txBox="1"/>
          <p:nvPr/>
        </p:nvSpPr>
        <p:spPr>
          <a:xfrm>
            <a:off x="367462" y="2149955"/>
            <a:ext cx="2185686" cy="369332"/>
          </a:xfrm>
          <a:prstGeom prst="rect">
            <a:avLst/>
          </a:prstGeom>
          <a:noFill/>
        </p:spPr>
        <p:txBody>
          <a:bodyPr wrap="square" rtlCol="0">
            <a:spAutoFit/>
          </a:bodyPr>
          <a:lstStyle/>
          <a:p>
            <a:r>
              <a:rPr lang="de-DE" dirty="0" smtClean="0"/>
              <a:t>Faltblatt (DIN-A6)</a:t>
            </a:r>
            <a:endParaRPr lang="de-DE" dirty="0"/>
          </a:p>
        </p:txBody>
      </p:sp>
      <p:pic>
        <p:nvPicPr>
          <p:cNvPr id="13" name="Picture 3" descr="\\dvrfileserver.dvr.de\benutzer$\boerries\Desktop\Unbenannt.PNG"/>
          <p:cNvPicPr>
            <a:picLocks noChangeAspect="1" noChangeArrowheads="1"/>
          </p:cNvPicPr>
          <p:nvPr/>
        </p:nvPicPr>
        <p:blipFill>
          <a:blip r:embed="rId6" cstate="print"/>
          <a:srcRect/>
          <a:stretch>
            <a:fillRect/>
          </a:stretch>
        </p:blipFill>
        <p:spPr bwMode="auto">
          <a:xfrm>
            <a:off x="173620" y="3608768"/>
            <a:ext cx="2661845" cy="1854483"/>
          </a:xfrm>
          <a:prstGeom prst="rect">
            <a:avLst/>
          </a:prstGeom>
          <a:noFill/>
          <a:ln>
            <a:solidFill>
              <a:schemeClr val="accent5"/>
            </a:solidFill>
          </a:ln>
        </p:spPr>
      </p:pic>
      <p:sp>
        <p:nvSpPr>
          <p:cNvPr id="14" name="Textfeld 13"/>
          <p:cNvSpPr txBox="1"/>
          <p:nvPr/>
        </p:nvSpPr>
        <p:spPr>
          <a:xfrm>
            <a:off x="256582" y="3219690"/>
            <a:ext cx="2789499" cy="369332"/>
          </a:xfrm>
          <a:prstGeom prst="rect">
            <a:avLst/>
          </a:prstGeom>
          <a:noFill/>
        </p:spPr>
        <p:txBody>
          <a:bodyPr wrap="square" rtlCol="0">
            <a:spAutoFit/>
          </a:bodyPr>
          <a:lstStyle/>
          <a:p>
            <a:r>
              <a:rPr lang="de-DE" dirty="0" smtClean="0"/>
              <a:t>Postkarte (3 Sprachen)</a:t>
            </a:r>
            <a:endParaRPr lang="de-DE" dirty="0"/>
          </a:p>
        </p:txBody>
      </p:sp>
      <p:pic>
        <p:nvPicPr>
          <p:cNvPr id="15" name="Picture 3" descr="\\dvrfileserver.dvr.de\benutzer$\boerries\Desktop\Unbenannt.PNG"/>
          <p:cNvPicPr>
            <a:picLocks noChangeAspect="1" noChangeArrowheads="1"/>
          </p:cNvPicPr>
          <p:nvPr/>
        </p:nvPicPr>
        <p:blipFill>
          <a:blip r:embed="rId6" cstate="print"/>
          <a:srcRect/>
          <a:stretch>
            <a:fillRect/>
          </a:stretch>
        </p:blipFill>
        <p:spPr bwMode="auto">
          <a:xfrm>
            <a:off x="3453042" y="3591835"/>
            <a:ext cx="2661845" cy="1854483"/>
          </a:xfrm>
          <a:prstGeom prst="rect">
            <a:avLst/>
          </a:prstGeom>
          <a:noFill/>
          <a:ln>
            <a:solidFill>
              <a:schemeClr val="accent5"/>
            </a:solidFill>
          </a:ln>
        </p:spPr>
      </p:pic>
      <p:sp>
        <p:nvSpPr>
          <p:cNvPr id="16" name="Textfeld 15"/>
          <p:cNvSpPr txBox="1"/>
          <p:nvPr/>
        </p:nvSpPr>
        <p:spPr>
          <a:xfrm>
            <a:off x="3877884" y="3216191"/>
            <a:ext cx="2268638" cy="369332"/>
          </a:xfrm>
          <a:prstGeom prst="rect">
            <a:avLst/>
          </a:prstGeom>
          <a:noFill/>
        </p:spPr>
        <p:txBody>
          <a:bodyPr wrap="square" rtlCol="0">
            <a:spAutoFit/>
          </a:bodyPr>
          <a:lstStyle/>
          <a:p>
            <a:r>
              <a:rPr lang="de-DE" dirty="0" smtClean="0"/>
              <a:t>Plakat (DIN-A6)</a:t>
            </a:r>
            <a:endParaRPr lang="de-DE" dirty="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Online-Kommunikation zur Kampagne. </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64</a:t>
            </a:fld>
            <a:endParaRPr lang="de-DE" dirty="0"/>
          </a:p>
        </p:txBody>
      </p:sp>
      <p:pic>
        <p:nvPicPr>
          <p:cNvPr id="6" name="Bild 4"/>
          <p:cNvPicPr>
            <a:picLocks noChangeAspect="1"/>
          </p:cNvPicPr>
          <p:nvPr/>
        </p:nvPicPr>
        <p:blipFill>
          <a:blip r:embed="rId3" cstate="print"/>
          <a:stretch>
            <a:fillRect/>
          </a:stretch>
        </p:blipFill>
        <p:spPr>
          <a:xfrm>
            <a:off x="4446664" y="1609724"/>
            <a:ext cx="2532845" cy="3286126"/>
          </a:xfrm>
          <a:prstGeom prst="rect">
            <a:avLst/>
          </a:prstGeom>
          <a:ln>
            <a:solidFill>
              <a:schemeClr val="accent6">
                <a:lumMod val="90000"/>
              </a:schemeClr>
            </a:solidFill>
          </a:ln>
        </p:spPr>
      </p:pic>
      <p:sp>
        <p:nvSpPr>
          <p:cNvPr id="8" name="Textfeld 7"/>
          <p:cNvSpPr txBox="1"/>
          <p:nvPr/>
        </p:nvSpPr>
        <p:spPr>
          <a:xfrm>
            <a:off x="352425" y="5162550"/>
            <a:ext cx="4171950" cy="369332"/>
          </a:xfrm>
          <a:prstGeom prst="rect">
            <a:avLst/>
          </a:prstGeom>
          <a:noFill/>
        </p:spPr>
        <p:txBody>
          <a:bodyPr wrap="square" rtlCol="0">
            <a:spAutoFit/>
          </a:bodyPr>
          <a:lstStyle/>
          <a:p>
            <a:r>
              <a:rPr lang="de-DE" dirty="0" smtClean="0"/>
              <a:t>www.dvr.de/vorsicht-sekundenschlaf</a:t>
            </a:r>
            <a:endParaRPr lang="de-DE" dirty="0"/>
          </a:p>
        </p:txBody>
      </p:sp>
      <p:pic>
        <p:nvPicPr>
          <p:cNvPr id="91138" name="Picture 2" descr="H:\Boerries\Müdigkeit\Müdigkeit 2017\Maßnahmen\Facebook\Post_Schlafstörungen.PNG"/>
          <p:cNvPicPr>
            <a:picLocks noChangeAspect="1" noChangeArrowheads="1"/>
          </p:cNvPicPr>
          <p:nvPr/>
        </p:nvPicPr>
        <p:blipFill>
          <a:blip r:embed="rId4" cstate="print"/>
          <a:srcRect/>
          <a:stretch>
            <a:fillRect/>
          </a:stretch>
        </p:blipFill>
        <p:spPr bwMode="auto">
          <a:xfrm>
            <a:off x="6878595" y="1608881"/>
            <a:ext cx="2103355" cy="2882297"/>
          </a:xfrm>
          <a:prstGeom prst="rect">
            <a:avLst/>
          </a:prstGeom>
          <a:noFill/>
          <a:ln>
            <a:solidFill>
              <a:schemeClr val="accent6">
                <a:lumMod val="90000"/>
              </a:schemeClr>
            </a:solidFill>
          </a:ln>
        </p:spPr>
      </p:pic>
      <p:pic>
        <p:nvPicPr>
          <p:cNvPr id="7" name="Bild 2"/>
          <p:cNvPicPr>
            <a:picLocks noChangeAspect="1"/>
          </p:cNvPicPr>
          <p:nvPr/>
        </p:nvPicPr>
        <p:blipFill>
          <a:blip r:embed="rId5" cstate="print"/>
          <a:stretch>
            <a:fillRect/>
          </a:stretch>
        </p:blipFill>
        <p:spPr>
          <a:xfrm rot="320850">
            <a:off x="6818937" y="3222403"/>
            <a:ext cx="2046301" cy="2075007"/>
          </a:xfrm>
          <a:prstGeom prst="rect">
            <a:avLst/>
          </a:prstGeom>
          <a:ln>
            <a:solidFill>
              <a:schemeClr val="accent6">
                <a:lumMod val="90000"/>
              </a:schemeClr>
            </a:solidFill>
          </a:ln>
        </p:spPr>
      </p:pic>
      <p:sp>
        <p:nvSpPr>
          <p:cNvPr id="9" name="Textfeld 8"/>
          <p:cNvSpPr txBox="1"/>
          <p:nvPr/>
        </p:nvSpPr>
        <p:spPr>
          <a:xfrm>
            <a:off x="5019675" y="5124450"/>
            <a:ext cx="3790949" cy="369332"/>
          </a:xfrm>
          <a:prstGeom prst="rect">
            <a:avLst/>
          </a:prstGeom>
          <a:noFill/>
        </p:spPr>
        <p:txBody>
          <a:bodyPr wrap="square" rtlCol="0">
            <a:spAutoFit/>
          </a:bodyPr>
          <a:lstStyle/>
          <a:p>
            <a:r>
              <a:rPr lang="de-DE" dirty="0" smtClean="0"/>
              <a:t>www.de-de.facebook.com/dvr.de/</a:t>
            </a:r>
            <a:endParaRPr lang="de-DE" dirty="0"/>
          </a:p>
        </p:txBody>
      </p:sp>
      <p:sp>
        <p:nvSpPr>
          <p:cNvPr id="11" name="Inhaltsplatzhalter 10"/>
          <p:cNvSpPr>
            <a:spLocks noGrp="1"/>
          </p:cNvSpPr>
          <p:nvPr>
            <p:ph sz="half" idx="1"/>
          </p:nvPr>
        </p:nvSpPr>
        <p:spPr/>
        <p:txBody>
          <a:bodyPr/>
          <a:lstStyle/>
          <a:p>
            <a:endParaRPr lang="de-DE"/>
          </a:p>
        </p:txBody>
      </p:sp>
      <p:pic>
        <p:nvPicPr>
          <p:cNvPr id="98305" name="Picture 1" descr="\\dvrfileserver.dvr.de\benutzer$\boerries\Desktop\Unbenannt.PNG"/>
          <p:cNvPicPr>
            <a:picLocks noChangeAspect="1" noChangeArrowheads="1"/>
          </p:cNvPicPr>
          <p:nvPr/>
        </p:nvPicPr>
        <p:blipFill>
          <a:blip r:embed="rId6" cstate="print"/>
          <a:srcRect/>
          <a:stretch>
            <a:fillRect/>
          </a:stretch>
        </p:blipFill>
        <p:spPr bwMode="auto">
          <a:xfrm>
            <a:off x="147878" y="1632855"/>
            <a:ext cx="4248441" cy="3287487"/>
          </a:xfrm>
          <a:prstGeom prst="rect">
            <a:avLst/>
          </a:prstGeom>
          <a:noFill/>
          <a:ln>
            <a:solidFill>
              <a:schemeClr val="accent6">
                <a:lumMod val="90000"/>
              </a:schemeClr>
            </a:solidFill>
          </a:ln>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idx="1"/>
          </p:nvPr>
        </p:nvSpPr>
        <p:spPr>
          <a:xfrm>
            <a:off x="270121" y="2092090"/>
            <a:ext cx="8496000" cy="1500187"/>
          </a:xfrm>
        </p:spPr>
        <p:txBody>
          <a:bodyPr>
            <a:normAutofit/>
          </a:bodyPr>
          <a:lstStyle/>
          <a:p>
            <a:pPr algn="ctr"/>
            <a:r>
              <a:rPr lang="de-DE" sz="3200" b="1" dirty="0" smtClean="0">
                <a:solidFill>
                  <a:schemeClr val="accent1"/>
                </a:solidFill>
              </a:rPr>
              <a:t>Fragen?</a:t>
            </a:r>
          </a:p>
          <a:p>
            <a:pPr algn="ctr"/>
            <a:r>
              <a:rPr lang="de-DE" sz="3200" b="1" dirty="0" smtClean="0">
                <a:solidFill>
                  <a:schemeClr val="accent1"/>
                </a:solidFill>
              </a:rPr>
              <a:t>Anmerkungen?</a:t>
            </a:r>
            <a:endParaRPr lang="de-DE" sz="3200" b="1" dirty="0">
              <a:solidFill>
                <a:schemeClr val="accent1"/>
              </a:solidFill>
            </a:endParaRPr>
          </a:p>
        </p:txBody>
      </p:sp>
      <p:sp>
        <p:nvSpPr>
          <p:cNvPr id="5" name="Foliennummernplatzhalter 4"/>
          <p:cNvSpPr>
            <a:spLocks noGrp="1"/>
          </p:cNvSpPr>
          <p:nvPr>
            <p:ph type="sldNum" sz="quarter" idx="16"/>
          </p:nvPr>
        </p:nvSpPr>
        <p:spPr/>
        <p:txBody>
          <a:bodyPr/>
          <a:lstStyle/>
          <a:p>
            <a:fld id="{C14075F3-F5BF-419D-BE50-EBF9B68250F3}" type="slidenum">
              <a:rPr lang="de-DE" smtClean="0"/>
              <a:pPr/>
              <a:t>65</a:t>
            </a:fld>
            <a:endParaRPr lang="de-DE"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idx="1"/>
          </p:nvPr>
        </p:nvSpPr>
        <p:spPr>
          <a:xfrm>
            <a:off x="270121" y="2092090"/>
            <a:ext cx="8496000" cy="1500187"/>
          </a:xfrm>
        </p:spPr>
        <p:txBody>
          <a:bodyPr>
            <a:normAutofit/>
          </a:bodyPr>
          <a:lstStyle/>
          <a:p>
            <a:pPr algn="ctr"/>
            <a:r>
              <a:rPr lang="de-DE" sz="3200" b="1" dirty="0" smtClean="0">
                <a:solidFill>
                  <a:schemeClr val="accent1"/>
                </a:solidFill>
              </a:rPr>
              <a:t>Zum Schluss noch ein paar Worte </a:t>
            </a:r>
            <a:br>
              <a:rPr lang="de-DE" sz="3200" b="1" dirty="0" smtClean="0">
                <a:solidFill>
                  <a:schemeClr val="accent1"/>
                </a:solidFill>
              </a:rPr>
            </a:br>
            <a:r>
              <a:rPr lang="de-DE" sz="3200" b="1" dirty="0" smtClean="0">
                <a:solidFill>
                  <a:schemeClr val="accent1"/>
                </a:solidFill>
              </a:rPr>
              <a:t>von </a:t>
            </a:r>
            <a:r>
              <a:rPr lang="de-DE" sz="3200" b="1" dirty="0" smtClean="0">
                <a:solidFill>
                  <a:schemeClr val="accent1"/>
                </a:solidFill>
                <a:latin typeface="Arial" pitchFamily="34" charset="0"/>
                <a:cs typeface="Arial" pitchFamily="34" charset="0"/>
              </a:rPr>
              <a:t>Truck-Rennfahrer Jochen Hahn</a:t>
            </a:r>
            <a:r>
              <a:rPr lang="de-DE" sz="3200" b="1" dirty="0" smtClean="0">
                <a:solidFill>
                  <a:schemeClr val="accent1"/>
                </a:solidFill>
              </a:rPr>
              <a:t>…</a:t>
            </a:r>
            <a:endParaRPr lang="de-DE" sz="3200" b="1" dirty="0">
              <a:solidFill>
                <a:schemeClr val="accent1"/>
              </a:solidFill>
            </a:endParaRPr>
          </a:p>
        </p:txBody>
      </p:sp>
      <p:sp>
        <p:nvSpPr>
          <p:cNvPr id="5" name="Foliennummernplatzhalter 4"/>
          <p:cNvSpPr>
            <a:spLocks noGrp="1"/>
          </p:cNvSpPr>
          <p:nvPr>
            <p:ph type="sldNum" sz="quarter" idx="16"/>
          </p:nvPr>
        </p:nvSpPr>
        <p:spPr/>
        <p:txBody>
          <a:bodyPr/>
          <a:lstStyle/>
          <a:p>
            <a:fld id="{C14075F3-F5BF-419D-BE50-EBF9B68250F3}" type="slidenum">
              <a:rPr lang="de-DE" smtClean="0"/>
              <a:pPr/>
              <a:t>66</a:t>
            </a:fld>
            <a:endParaRPr lang="de-DE"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de-DE"/>
          </a:p>
        </p:txBody>
      </p:sp>
      <p:sp>
        <p:nvSpPr>
          <p:cNvPr id="7" name="Inhaltsplatzhalter 6"/>
          <p:cNvSpPr>
            <a:spLocks noGrp="1"/>
          </p:cNvSpPr>
          <p:nvPr>
            <p:ph idx="1"/>
          </p:nvPr>
        </p:nvSpPr>
        <p:spPr/>
        <p:txBody>
          <a:bodyPr/>
          <a:lstStyle/>
          <a:p>
            <a:endParaRPr lang="de-DE"/>
          </a:p>
        </p:txBody>
      </p:sp>
      <p:sp>
        <p:nvSpPr>
          <p:cNvPr id="4" name="Foliennummernplatzhalter 3"/>
          <p:cNvSpPr>
            <a:spLocks noGrp="1"/>
          </p:cNvSpPr>
          <p:nvPr>
            <p:ph type="sldNum" sz="quarter" idx="12"/>
          </p:nvPr>
        </p:nvSpPr>
        <p:spPr/>
        <p:txBody>
          <a:bodyPr/>
          <a:lstStyle/>
          <a:p>
            <a:fld id="{C14075F3-F5BF-419D-BE50-EBF9B68250F3}" type="slidenum">
              <a:rPr lang="de-DE" smtClean="0"/>
              <a:pPr/>
              <a:t>67</a:t>
            </a:fld>
            <a:endParaRPr lang="de-DE" dirty="0"/>
          </a:p>
        </p:txBody>
      </p:sp>
      <p:pic>
        <p:nvPicPr>
          <p:cNvPr id="5" name="171016_JochenHahn_10_1.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341600" y="428625"/>
            <a:ext cx="6460800" cy="48456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Weiterführende Informationen.</a:t>
            </a:r>
            <a:endParaRPr lang="de-DE" dirty="0"/>
          </a:p>
        </p:txBody>
      </p:sp>
      <p:sp>
        <p:nvSpPr>
          <p:cNvPr id="3" name="Inhaltsplatzhalter 2"/>
          <p:cNvSpPr>
            <a:spLocks noGrp="1"/>
          </p:cNvSpPr>
          <p:nvPr>
            <p:ph sz="half" idx="1"/>
          </p:nvPr>
        </p:nvSpPr>
        <p:spPr>
          <a:xfrm>
            <a:off x="160337" y="1628775"/>
            <a:ext cx="8821737" cy="3833813"/>
          </a:xfrm>
        </p:spPr>
        <p:txBody>
          <a:bodyPr>
            <a:normAutofit/>
          </a:bodyPr>
          <a:lstStyle/>
          <a:p>
            <a:pPr lvl="1">
              <a:buNone/>
            </a:pPr>
            <a:r>
              <a:rPr lang="de-DE" dirty="0" smtClean="0"/>
              <a:t>Linktipps:</a:t>
            </a:r>
          </a:p>
          <a:p>
            <a:pPr lvl="1"/>
            <a:r>
              <a:rPr lang="de-DE" dirty="0" smtClean="0"/>
              <a:t>Deutscher Verkehrssicherheitsrat: </a:t>
            </a:r>
            <a:r>
              <a:rPr lang="de-DE" dirty="0" smtClean="0">
                <a:hlinkClick r:id="rId3"/>
              </a:rPr>
              <a:t>www.dvr.de</a:t>
            </a:r>
            <a:r>
              <a:rPr lang="de-DE" dirty="0" smtClean="0"/>
              <a:t> </a:t>
            </a:r>
          </a:p>
          <a:p>
            <a:pPr lvl="1"/>
            <a:r>
              <a:rPr lang="de-DE" dirty="0" smtClean="0"/>
              <a:t>Patienteninformation zu Schlafstörungen: </a:t>
            </a:r>
            <a:r>
              <a:rPr lang="de-DE" dirty="0" smtClean="0">
                <a:hlinkClick r:id="rId4"/>
              </a:rPr>
              <a:t>www.schlafgestoert.de</a:t>
            </a:r>
            <a:r>
              <a:rPr lang="de-DE" dirty="0" smtClean="0"/>
              <a:t> </a:t>
            </a:r>
          </a:p>
          <a:p>
            <a:pPr lvl="1"/>
            <a:r>
              <a:rPr lang="de-DE" dirty="0" smtClean="0"/>
              <a:t>Deutsche Gesellschaft für Schlafforschung und Schlafmedizin: </a:t>
            </a:r>
            <a:r>
              <a:rPr lang="de-DE" dirty="0" smtClean="0">
                <a:hlinkClick r:id="rId5"/>
              </a:rPr>
              <a:t>www.dgsm.de</a:t>
            </a:r>
            <a:endParaRPr lang="de-DE" dirty="0" smtClean="0"/>
          </a:p>
          <a:p>
            <a:pPr lvl="1"/>
            <a:r>
              <a:rPr lang="de-DE" dirty="0" smtClean="0"/>
              <a:t>Allgemeiner Verband chronischer Schlafstörungen Deutschland: </a:t>
            </a:r>
            <a:r>
              <a:rPr lang="de-DE" dirty="0" smtClean="0">
                <a:hlinkClick r:id="rId6"/>
              </a:rPr>
              <a:t>www.avsd.eu</a:t>
            </a:r>
            <a:endParaRPr lang="de-DE" dirty="0" smtClean="0"/>
          </a:p>
          <a:p>
            <a:pPr lvl="1"/>
            <a:r>
              <a:rPr lang="de-DE" dirty="0" smtClean="0"/>
              <a:t>Bundesverband Schlafapnoe und Schlafstörungen Deutschland: </a:t>
            </a:r>
            <a:r>
              <a:rPr lang="de-DE" dirty="0" smtClean="0">
                <a:hlinkClick r:id="rId7"/>
              </a:rPr>
              <a:t>www.bsd-selbsthilfe.de</a:t>
            </a:r>
            <a:r>
              <a:rPr lang="de-DE" dirty="0" smtClean="0"/>
              <a:t> </a:t>
            </a:r>
          </a:p>
          <a:p>
            <a:pPr lvl="1"/>
            <a:endParaRPr lang="de-DE" dirty="0"/>
          </a:p>
          <a:p>
            <a:pPr marL="0" lvl="1" indent="0">
              <a:buNone/>
            </a:pPr>
            <a:r>
              <a:rPr lang="de-DE" dirty="0" smtClean="0"/>
              <a:t>Literaturempfehlung:</a:t>
            </a:r>
          </a:p>
          <a:p>
            <a:pPr lvl="1"/>
            <a:r>
              <a:rPr lang="de-DE" dirty="0" smtClean="0"/>
              <a:t>Dr. Hans-Günter Weeß, 2016: Die schlaflose Gesellschaft, </a:t>
            </a:r>
            <a:r>
              <a:rPr lang="de-DE" dirty="0" err="1" smtClean="0"/>
              <a:t>Schattauer</a:t>
            </a:r>
            <a:r>
              <a:rPr lang="de-DE" dirty="0" smtClean="0"/>
              <a:t> Verlag.</a:t>
            </a:r>
          </a:p>
          <a:p>
            <a:pPr lvl="1"/>
            <a:endParaRPr lang="de-DE" dirty="0" smtClean="0"/>
          </a:p>
          <a:p>
            <a:pPr lvl="1">
              <a:buNone/>
            </a:pPr>
            <a:endParaRPr lang="de-DE" dirty="0" smtClean="0"/>
          </a:p>
          <a:p>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68</a:t>
            </a:fld>
            <a:endParaRPr lang="de-DE" dirty="0"/>
          </a:p>
        </p:txBody>
      </p:sp>
    </p:spTree>
    <p:extLst>
      <p:ext uri="{BB962C8B-B14F-4D97-AF65-F5344CB8AC3E}">
        <p14:creationId xmlns:p14="http://schemas.microsoft.com/office/powerpoint/2010/main" val="40377717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69</a:t>
            </a:fld>
            <a:endParaRPr lang="de-DE" dirty="0"/>
          </a:p>
        </p:txBody>
      </p:sp>
      <p:sp>
        <p:nvSpPr>
          <p:cNvPr id="5" name="Textfeld 4"/>
          <p:cNvSpPr txBox="1"/>
          <p:nvPr/>
        </p:nvSpPr>
        <p:spPr>
          <a:xfrm>
            <a:off x="177798" y="1380067"/>
            <a:ext cx="3632200" cy="4154984"/>
          </a:xfrm>
          <a:prstGeom prst="rect">
            <a:avLst/>
          </a:prstGeom>
          <a:noFill/>
        </p:spPr>
        <p:txBody>
          <a:bodyPr wrap="square" rtlCol="0">
            <a:spAutoFit/>
          </a:bodyPr>
          <a:lstStyle/>
          <a:p>
            <a:r>
              <a:rPr lang="de-DE" sz="1200" b="1" dirty="0" smtClean="0">
                <a:solidFill>
                  <a:schemeClr val="tx2"/>
                </a:solidFill>
              </a:rPr>
              <a:t>© </a:t>
            </a:r>
            <a:r>
              <a:rPr lang="de-DE" sz="1200" dirty="0" smtClean="0">
                <a:solidFill>
                  <a:srgbClr val="000000"/>
                </a:solidFill>
                <a:cs typeface="Arial"/>
              </a:rPr>
              <a:t>Deutscher Verkehrssicher-</a:t>
            </a:r>
            <a:br>
              <a:rPr lang="de-DE" sz="1200" dirty="0" smtClean="0">
                <a:solidFill>
                  <a:srgbClr val="000000"/>
                </a:solidFill>
                <a:cs typeface="Arial"/>
              </a:rPr>
            </a:br>
            <a:r>
              <a:rPr lang="de-DE" sz="1200" dirty="0" err="1" smtClean="0">
                <a:solidFill>
                  <a:srgbClr val="000000"/>
                </a:solidFill>
                <a:cs typeface="Arial"/>
              </a:rPr>
              <a:t>heitsrat</a:t>
            </a:r>
            <a:r>
              <a:rPr lang="de-DE" sz="1200" dirty="0" smtClean="0">
                <a:solidFill>
                  <a:srgbClr val="000000"/>
                </a:solidFill>
                <a:cs typeface="Arial"/>
              </a:rPr>
              <a:t> (DVR</a:t>
            </a:r>
            <a:r>
              <a:rPr lang="de-DE" sz="1200" dirty="0">
                <a:solidFill>
                  <a:srgbClr val="000000"/>
                </a:solidFill>
                <a:cs typeface="Arial"/>
              </a:rPr>
              <a:t>) e.V.</a:t>
            </a:r>
            <a:br>
              <a:rPr lang="de-DE" sz="1200" dirty="0">
                <a:solidFill>
                  <a:srgbClr val="000000"/>
                </a:solidFill>
                <a:cs typeface="Arial"/>
              </a:rPr>
            </a:br>
            <a:r>
              <a:rPr lang="de-DE" sz="1200" dirty="0">
                <a:solidFill>
                  <a:srgbClr val="000000"/>
                </a:solidFill>
                <a:cs typeface="Arial"/>
              </a:rPr>
              <a:t>Auguststr. 29</a:t>
            </a:r>
            <a:br>
              <a:rPr lang="de-DE" sz="1200" dirty="0">
                <a:solidFill>
                  <a:srgbClr val="000000"/>
                </a:solidFill>
                <a:cs typeface="Arial"/>
              </a:rPr>
            </a:br>
            <a:r>
              <a:rPr lang="de-DE" sz="1200" dirty="0">
                <a:solidFill>
                  <a:srgbClr val="000000"/>
                </a:solidFill>
                <a:cs typeface="Arial"/>
              </a:rPr>
              <a:t>53229 Bonn</a:t>
            </a:r>
            <a:br>
              <a:rPr lang="de-DE" sz="1200" dirty="0">
                <a:solidFill>
                  <a:srgbClr val="000000"/>
                </a:solidFill>
                <a:cs typeface="Arial"/>
              </a:rPr>
            </a:br>
            <a:r>
              <a:rPr lang="de-DE" sz="1200" dirty="0" smtClean="0">
                <a:solidFill>
                  <a:srgbClr val="000000"/>
                </a:solidFill>
                <a:cs typeface="Arial"/>
                <a:hlinkClick r:id="rId3"/>
              </a:rPr>
              <a:t>www.dvr.de</a:t>
            </a:r>
            <a:r>
              <a:rPr lang="de-DE" sz="1200" dirty="0" smtClean="0">
                <a:solidFill>
                  <a:srgbClr val="000000"/>
                </a:solidFill>
                <a:cs typeface="Arial"/>
              </a:rPr>
              <a:t> </a:t>
            </a:r>
            <a:r>
              <a:rPr lang="de-DE" sz="1200" dirty="0">
                <a:solidFill>
                  <a:srgbClr val="000000"/>
                </a:solidFill>
                <a:cs typeface="Arial"/>
              </a:rPr>
              <a:t/>
            </a:r>
            <a:br>
              <a:rPr lang="de-DE" sz="1200" dirty="0">
                <a:solidFill>
                  <a:srgbClr val="000000"/>
                </a:solidFill>
                <a:cs typeface="Arial"/>
              </a:rPr>
            </a:br>
            <a:endParaRPr lang="de-DE" sz="1200" dirty="0">
              <a:solidFill>
                <a:srgbClr val="000000"/>
              </a:solidFill>
              <a:cs typeface="Arial"/>
            </a:endParaRPr>
          </a:p>
          <a:p>
            <a:r>
              <a:rPr lang="de-DE" sz="1200" dirty="0" smtClean="0">
                <a:solidFill>
                  <a:srgbClr val="000000"/>
                </a:solidFill>
                <a:cs typeface="Arial"/>
              </a:rPr>
              <a:t>Unterstützung</a:t>
            </a:r>
            <a:r>
              <a:rPr lang="de-DE" sz="1200" dirty="0">
                <a:solidFill>
                  <a:srgbClr val="000000"/>
                </a:solidFill>
                <a:cs typeface="Arial"/>
              </a:rPr>
              <a:t>:</a:t>
            </a:r>
          </a:p>
          <a:p>
            <a:r>
              <a:rPr lang="de-DE" sz="1200" dirty="0">
                <a:solidFill>
                  <a:srgbClr val="000000"/>
                </a:solidFill>
                <a:cs typeface="Arial"/>
              </a:rPr>
              <a:t>Deutsche Gesellschaft für </a:t>
            </a:r>
            <a:r>
              <a:rPr lang="de-DE" sz="1200" dirty="0" smtClean="0">
                <a:solidFill>
                  <a:srgbClr val="000000"/>
                </a:solidFill>
                <a:cs typeface="Arial"/>
              </a:rPr>
              <a:t>Schlaf-</a:t>
            </a:r>
            <a:br>
              <a:rPr lang="de-DE" sz="1200" dirty="0" smtClean="0">
                <a:solidFill>
                  <a:srgbClr val="000000"/>
                </a:solidFill>
                <a:cs typeface="Arial"/>
              </a:rPr>
            </a:br>
            <a:r>
              <a:rPr lang="de-DE" sz="1200" dirty="0" err="1" smtClean="0">
                <a:solidFill>
                  <a:srgbClr val="000000"/>
                </a:solidFill>
                <a:cs typeface="Arial"/>
              </a:rPr>
              <a:t>forschung</a:t>
            </a:r>
            <a:r>
              <a:rPr lang="de-DE" sz="1200" dirty="0" smtClean="0">
                <a:solidFill>
                  <a:srgbClr val="000000"/>
                </a:solidFill>
                <a:cs typeface="Arial"/>
              </a:rPr>
              <a:t> und </a:t>
            </a:r>
            <a:r>
              <a:rPr lang="de-DE" sz="1200" dirty="0">
                <a:solidFill>
                  <a:srgbClr val="000000"/>
                </a:solidFill>
                <a:cs typeface="Arial"/>
              </a:rPr>
              <a:t>Schlafmedizin (DGSM)</a:t>
            </a:r>
          </a:p>
          <a:p>
            <a:r>
              <a:rPr lang="de-DE" sz="1200" dirty="0" err="1"/>
              <a:t>Schimmelpfengstraße</a:t>
            </a:r>
            <a:r>
              <a:rPr lang="de-DE" sz="1200" dirty="0"/>
              <a:t> 6</a:t>
            </a:r>
          </a:p>
          <a:p>
            <a:r>
              <a:rPr lang="de-DE" sz="1200" dirty="0"/>
              <a:t>34613 Schwalmstadt-</a:t>
            </a:r>
            <a:r>
              <a:rPr lang="de-DE" sz="1200" dirty="0" err="1" smtClean="0"/>
              <a:t>Treysa</a:t>
            </a:r>
            <a:endParaRPr lang="de-DE" sz="1200" dirty="0"/>
          </a:p>
          <a:p>
            <a:r>
              <a:rPr lang="de-DE" sz="1200" dirty="0" smtClean="0">
                <a:hlinkClick r:id="rId4"/>
              </a:rPr>
              <a:t>www.dgsm.de</a:t>
            </a:r>
            <a:endParaRPr lang="de-DE" sz="1200" dirty="0" smtClean="0"/>
          </a:p>
          <a:p>
            <a:endParaRPr lang="de-DE" sz="1200" dirty="0" smtClean="0"/>
          </a:p>
          <a:p>
            <a:r>
              <a:rPr lang="de-DE" sz="1200" dirty="0">
                <a:solidFill>
                  <a:srgbClr val="000000"/>
                </a:solidFill>
                <a:cs typeface="Arial"/>
              </a:rPr>
              <a:t>Realisierung:</a:t>
            </a:r>
            <a:br>
              <a:rPr lang="de-DE" sz="1200" dirty="0">
                <a:solidFill>
                  <a:srgbClr val="000000"/>
                </a:solidFill>
                <a:cs typeface="Arial"/>
              </a:rPr>
            </a:br>
            <a:r>
              <a:rPr lang="de-DE" sz="1200" dirty="0">
                <a:solidFill>
                  <a:srgbClr val="000000"/>
                </a:solidFill>
                <a:cs typeface="Arial"/>
              </a:rPr>
              <a:t>Verlag Günter Hendrisch </a:t>
            </a:r>
            <a:endParaRPr lang="de-DE" sz="1200" dirty="0" smtClean="0">
              <a:solidFill>
                <a:srgbClr val="000000"/>
              </a:solidFill>
              <a:cs typeface="Arial"/>
            </a:endParaRPr>
          </a:p>
          <a:p>
            <a:r>
              <a:rPr lang="de-DE" sz="1200" dirty="0" smtClean="0">
                <a:solidFill>
                  <a:srgbClr val="000000"/>
                </a:solidFill>
                <a:cs typeface="Arial"/>
              </a:rPr>
              <a:t>GmbH </a:t>
            </a:r>
            <a:r>
              <a:rPr lang="de-DE" sz="1200" dirty="0">
                <a:solidFill>
                  <a:srgbClr val="000000"/>
                </a:solidFill>
                <a:cs typeface="Arial"/>
              </a:rPr>
              <a:t>&amp; Co. KG</a:t>
            </a:r>
            <a:br>
              <a:rPr lang="de-DE" sz="1200" dirty="0">
                <a:solidFill>
                  <a:srgbClr val="000000"/>
                </a:solidFill>
                <a:cs typeface="Arial"/>
              </a:rPr>
            </a:br>
            <a:r>
              <a:rPr lang="de-DE" sz="1200" dirty="0" err="1">
                <a:solidFill>
                  <a:srgbClr val="000000"/>
                </a:solidFill>
                <a:cs typeface="Arial"/>
              </a:rPr>
              <a:t>Klinkumer</a:t>
            </a:r>
            <a:r>
              <a:rPr lang="de-DE" sz="1200" dirty="0">
                <a:solidFill>
                  <a:srgbClr val="000000"/>
                </a:solidFill>
                <a:cs typeface="Arial"/>
              </a:rPr>
              <a:t> Str. 40</a:t>
            </a:r>
            <a:br>
              <a:rPr lang="de-DE" sz="1200" dirty="0">
                <a:solidFill>
                  <a:srgbClr val="000000"/>
                </a:solidFill>
                <a:cs typeface="Arial"/>
              </a:rPr>
            </a:br>
            <a:r>
              <a:rPr lang="de-DE" sz="1200" dirty="0">
                <a:solidFill>
                  <a:srgbClr val="000000"/>
                </a:solidFill>
                <a:cs typeface="Arial"/>
              </a:rPr>
              <a:t>41844 Wegberg</a:t>
            </a:r>
          </a:p>
          <a:p>
            <a:endParaRPr lang="de-DE" sz="1200" dirty="0">
              <a:solidFill>
                <a:srgbClr val="000000"/>
              </a:solidFill>
              <a:cs typeface="Arial"/>
            </a:endParaRPr>
          </a:p>
          <a:p>
            <a:r>
              <a:rPr lang="de-DE" sz="1200" dirty="0">
                <a:solidFill>
                  <a:srgbClr val="000000"/>
                </a:solidFill>
                <a:cs typeface="Arial"/>
              </a:rPr>
              <a:t>Redaktion</a:t>
            </a:r>
            <a:r>
              <a:rPr lang="de-DE" sz="1200" dirty="0" smtClean="0">
                <a:solidFill>
                  <a:srgbClr val="000000"/>
                </a:solidFill>
                <a:cs typeface="Arial"/>
              </a:rPr>
              <a:t>:</a:t>
            </a:r>
          </a:p>
          <a:p>
            <a:r>
              <a:rPr lang="de-DE" sz="1200" dirty="0" smtClean="0">
                <a:solidFill>
                  <a:srgbClr val="000000"/>
                </a:solidFill>
                <a:cs typeface="Arial"/>
              </a:rPr>
              <a:t>Anna-Sophie </a:t>
            </a:r>
            <a:r>
              <a:rPr lang="de-DE" sz="1200" dirty="0" err="1" smtClean="0">
                <a:solidFill>
                  <a:srgbClr val="000000"/>
                </a:solidFill>
                <a:cs typeface="Arial"/>
              </a:rPr>
              <a:t>Börries</a:t>
            </a:r>
            <a:endParaRPr lang="de-DE" sz="1200" dirty="0" smtClean="0">
              <a:solidFill>
                <a:srgbClr val="000000"/>
              </a:solidFill>
              <a:cs typeface="Arial"/>
            </a:endParaRPr>
          </a:p>
          <a:p>
            <a:r>
              <a:rPr lang="de-DE" sz="1200" dirty="0" smtClean="0">
                <a:solidFill>
                  <a:srgbClr val="000000"/>
                </a:solidFill>
                <a:cs typeface="Arial"/>
              </a:rPr>
              <a:t>Iris Hendrisch-Köster</a:t>
            </a:r>
          </a:p>
        </p:txBody>
      </p:sp>
      <p:sp>
        <p:nvSpPr>
          <p:cNvPr id="8" name="Titel 7"/>
          <p:cNvSpPr>
            <a:spLocks noGrp="1"/>
          </p:cNvSpPr>
          <p:nvPr>
            <p:ph type="title"/>
          </p:nvPr>
        </p:nvSpPr>
        <p:spPr/>
        <p:txBody>
          <a:bodyPr/>
          <a:lstStyle/>
          <a:p>
            <a:r>
              <a:rPr lang="de-DE" dirty="0" smtClean="0"/>
              <a:t>Impressum.</a:t>
            </a:r>
            <a:endParaRPr lang="de-DE" dirty="0"/>
          </a:p>
        </p:txBody>
      </p:sp>
      <p:sp>
        <p:nvSpPr>
          <p:cNvPr id="12" name="Textfeld 11"/>
          <p:cNvSpPr txBox="1"/>
          <p:nvPr/>
        </p:nvSpPr>
        <p:spPr>
          <a:xfrm>
            <a:off x="3289300" y="1380066"/>
            <a:ext cx="3278006" cy="4154983"/>
          </a:xfrm>
          <a:prstGeom prst="rect">
            <a:avLst/>
          </a:prstGeom>
          <a:noFill/>
        </p:spPr>
        <p:txBody>
          <a:bodyPr wrap="square" rtlCol="0">
            <a:spAutoFit/>
          </a:bodyPr>
          <a:lstStyle/>
          <a:p>
            <a:r>
              <a:rPr lang="de-DE" sz="1200" dirty="0" smtClean="0">
                <a:solidFill>
                  <a:srgbClr val="000000"/>
                </a:solidFill>
                <a:cs typeface="Arial"/>
              </a:rPr>
              <a:t>Fachliche Beratung:</a:t>
            </a:r>
          </a:p>
          <a:p>
            <a:endParaRPr lang="de-DE" sz="1200" dirty="0">
              <a:solidFill>
                <a:srgbClr val="000000"/>
              </a:solidFill>
              <a:cs typeface="Arial"/>
            </a:endParaRPr>
          </a:p>
          <a:p>
            <a:r>
              <a:rPr lang="de-DE" sz="1200" dirty="0" smtClean="0">
                <a:solidFill>
                  <a:srgbClr val="000000"/>
                </a:solidFill>
                <a:cs typeface="Arial"/>
              </a:rPr>
              <a:t>Dr. Wilfried </a:t>
            </a:r>
            <a:r>
              <a:rPr lang="de-DE" sz="1200" dirty="0" err="1" smtClean="0">
                <a:solidFill>
                  <a:srgbClr val="000000"/>
                </a:solidFill>
                <a:cs typeface="Arial"/>
              </a:rPr>
              <a:t>Böhning</a:t>
            </a:r>
            <a:endParaRPr lang="de-DE" sz="1200" dirty="0" smtClean="0">
              <a:solidFill>
                <a:srgbClr val="000000"/>
              </a:solidFill>
              <a:cs typeface="Arial"/>
            </a:endParaRPr>
          </a:p>
          <a:p>
            <a:r>
              <a:rPr lang="de-DE" sz="1200" i="1" dirty="0" smtClean="0">
                <a:solidFill>
                  <a:srgbClr val="000000"/>
                </a:solidFill>
                <a:cs typeface="Arial"/>
              </a:rPr>
              <a:t>Chefarzt</a:t>
            </a:r>
          </a:p>
          <a:p>
            <a:r>
              <a:rPr lang="de-DE" sz="1200" dirty="0"/>
              <a:t>Medizinisches Zentrum für Gesundheit </a:t>
            </a:r>
            <a:r>
              <a:rPr lang="de-DE" sz="1200" dirty="0" smtClean="0"/>
              <a:t/>
            </a:r>
            <a:br>
              <a:rPr lang="de-DE" sz="1200" dirty="0" smtClean="0"/>
            </a:br>
            <a:r>
              <a:rPr lang="de-DE" sz="1200" dirty="0" smtClean="0"/>
              <a:t>Bad </a:t>
            </a:r>
            <a:r>
              <a:rPr lang="de-DE" sz="1200" dirty="0" err="1"/>
              <a:t>Lippspringe</a:t>
            </a:r>
            <a:r>
              <a:rPr lang="de-DE" sz="1200" dirty="0"/>
              <a:t> GmbH - MZG Westfalen</a:t>
            </a:r>
          </a:p>
          <a:p>
            <a:r>
              <a:rPr lang="de-DE" sz="1200" dirty="0"/>
              <a:t>Peter-Hartmann-Allee 1</a:t>
            </a:r>
          </a:p>
          <a:p>
            <a:r>
              <a:rPr lang="de-DE" sz="1200" dirty="0"/>
              <a:t>33175 Bad </a:t>
            </a:r>
            <a:r>
              <a:rPr lang="de-DE" sz="1200" dirty="0" err="1"/>
              <a:t>Lippspringe</a:t>
            </a:r>
            <a:endParaRPr lang="de-DE" sz="1200" dirty="0" smtClean="0">
              <a:solidFill>
                <a:srgbClr val="000000"/>
              </a:solidFill>
              <a:cs typeface="Arial"/>
            </a:endParaRPr>
          </a:p>
          <a:p>
            <a:endParaRPr lang="de-DE" sz="1200" dirty="0" smtClean="0">
              <a:solidFill>
                <a:srgbClr val="000000"/>
              </a:solidFill>
              <a:cs typeface="Arial"/>
            </a:endParaRPr>
          </a:p>
          <a:p>
            <a:r>
              <a:rPr lang="de-DE" sz="1200" dirty="0">
                <a:latin typeface="Arial"/>
                <a:cs typeface="Arial"/>
              </a:rPr>
              <a:t>Prof. Dr. med. </a:t>
            </a:r>
            <a:r>
              <a:rPr lang="de-DE" sz="1200" dirty="0" smtClean="0">
                <a:latin typeface="Arial"/>
                <a:cs typeface="Arial"/>
              </a:rPr>
              <a:t>Maritta </a:t>
            </a:r>
            <a:r>
              <a:rPr lang="de-DE" sz="1200" dirty="0">
                <a:latin typeface="Arial"/>
                <a:cs typeface="Arial"/>
              </a:rPr>
              <a:t>Orth</a:t>
            </a:r>
          </a:p>
          <a:p>
            <a:r>
              <a:rPr lang="de-DE" sz="1200" i="1" dirty="0" smtClean="0">
                <a:latin typeface="Arial"/>
                <a:cs typeface="Arial"/>
              </a:rPr>
              <a:t>Chefärztin </a:t>
            </a:r>
            <a:r>
              <a:rPr lang="de-DE" sz="1200" i="1" dirty="0">
                <a:latin typeface="Arial"/>
                <a:cs typeface="Arial"/>
              </a:rPr>
              <a:t>der Medizinischen Klinik III </a:t>
            </a:r>
            <a:r>
              <a:rPr lang="de-DE" sz="1200" dirty="0" err="1" smtClean="0"/>
              <a:t>Theresienkrankenhaus</a:t>
            </a:r>
            <a:r>
              <a:rPr lang="de-DE" sz="1200" dirty="0" smtClean="0"/>
              <a:t> </a:t>
            </a:r>
            <a:r>
              <a:rPr lang="de-DE" sz="1200" dirty="0"/>
              <a:t>und </a:t>
            </a:r>
            <a:endParaRPr lang="de-DE" sz="1200" dirty="0" smtClean="0"/>
          </a:p>
          <a:p>
            <a:r>
              <a:rPr lang="de-DE" sz="1200" dirty="0" smtClean="0"/>
              <a:t>St</a:t>
            </a:r>
            <a:r>
              <a:rPr lang="de-DE" sz="1200" dirty="0"/>
              <a:t>. Hedwig-Klinik GmbH</a:t>
            </a:r>
          </a:p>
          <a:p>
            <a:r>
              <a:rPr lang="de-DE" sz="1200" dirty="0" err="1"/>
              <a:t>Bassermannstrasse</a:t>
            </a:r>
            <a:r>
              <a:rPr lang="de-DE" sz="1200" dirty="0"/>
              <a:t> 1</a:t>
            </a:r>
          </a:p>
          <a:p>
            <a:r>
              <a:rPr lang="de-DE" sz="1200" dirty="0"/>
              <a:t>68165 Mannheim</a:t>
            </a:r>
            <a:endParaRPr lang="de-DE" sz="1200" i="1" dirty="0" smtClean="0">
              <a:solidFill>
                <a:srgbClr val="000000"/>
              </a:solidFill>
              <a:latin typeface="Arial"/>
              <a:cs typeface="Arial"/>
            </a:endParaRPr>
          </a:p>
          <a:p>
            <a:endParaRPr lang="de-DE" sz="1200" dirty="0">
              <a:solidFill>
                <a:srgbClr val="000000"/>
              </a:solidFill>
              <a:cs typeface="Arial"/>
            </a:endParaRPr>
          </a:p>
          <a:p>
            <a:r>
              <a:rPr lang="de-DE" sz="1200" dirty="0" smtClean="0">
                <a:solidFill>
                  <a:srgbClr val="000000"/>
                </a:solidFill>
                <a:cs typeface="Arial"/>
              </a:rPr>
              <a:t>Dr. Dipl.-Psych. Hans-Günter </a:t>
            </a:r>
            <a:r>
              <a:rPr lang="de-DE" sz="1200" dirty="0" err="1" smtClean="0">
                <a:solidFill>
                  <a:srgbClr val="000000"/>
                </a:solidFill>
                <a:cs typeface="Arial"/>
              </a:rPr>
              <a:t>Weeß</a:t>
            </a:r>
            <a:endParaRPr lang="de-DE" sz="1200" dirty="0" smtClean="0">
              <a:solidFill>
                <a:srgbClr val="000000"/>
              </a:solidFill>
              <a:cs typeface="Arial"/>
            </a:endParaRPr>
          </a:p>
          <a:p>
            <a:r>
              <a:rPr lang="de-DE" sz="1200" i="1" dirty="0" smtClean="0"/>
              <a:t>Leiter</a:t>
            </a:r>
            <a:r>
              <a:rPr lang="de-DE" sz="1200" i="1" dirty="0"/>
              <a:t> </a:t>
            </a:r>
            <a:r>
              <a:rPr lang="de-DE" sz="1200" i="1" dirty="0" smtClean="0"/>
              <a:t>Schlafzentrum</a:t>
            </a:r>
            <a:endParaRPr lang="de-DE" sz="1200" i="1" dirty="0"/>
          </a:p>
          <a:p>
            <a:r>
              <a:rPr lang="de-DE" sz="1200" dirty="0"/>
              <a:t>Klinik für Psychiatrie, Psychosomatik </a:t>
            </a:r>
            <a:endParaRPr lang="de-DE" sz="1200" dirty="0" smtClean="0"/>
          </a:p>
          <a:p>
            <a:r>
              <a:rPr lang="de-DE" sz="1200" dirty="0" smtClean="0"/>
              <a:t>und </a:t>
            </a:r>
            <a:r>
              <a:rPr lang="de-DE" sz="1200" dirty="0"/>
              <a:t>Psychotherapie Klingenmünster</a:t>
            </a:r>
          </a:p>
          <a:p>
            <a:r>
              <a:rPr lang="de-DE" sz="1200" dirty="0" smtClean="0"/>
              <a:t>Weinstraße </a:t>
            </a:r>
            <a:r>
              <a:rPr lang="de-DE" sz="1200" dirty="0"/>
              <a:t>100</a:t>
            </a:r>
          </a:p>
          <a:p>
            <a:r>
              <a:rPr lang="de-DE" sz="1200" dirty="0"/>
              <a:t>76889 </a:t>
            </a:r>
            <a:r>
              <a:rPr lang="de-DE" sz="1200" dirty="0" smtClean="0"/>
              <a:t>Klingenmünster</a:t>
            </a:r>
            <a:endParaRPr lang="de-DE" sz="1200" dirty="0" smtClean="0">
              <a:solidFill>
                <a:srgbClr val="000000"/>
              </a:solidFill>
              <a:cs typeface="Arial"/>
            </a:endParaRPr>
          </a:p>
        </p:txBody>
      </p:sp>
      <p:sp>
        <p:nvSpPr>
          <p:cNvPr id="16" name="Textfeld 15"/>
          <p:cNvSpPr txBox="1"/>
          <p:nvPr/>
        </p:nvSpPr>
        <p:spPr>
          <a:xfrm>
            <a:off x="6375400" y="1375090"/>
            <a:ext cx="3258024" cy="4154984"/>
          </a:xfrm>
          <a:prstGeom prst="rect">
            <a:avLst/>
          </a:prstGeom>
          <a:noFill/>
        </p:spPr>
        <p:txBody>
          <a:bodyPr wrap="square" rtlCol="0">
            <a:spAutoFit/>
          </a:bodyPr>
          <a:lstStyle/>
          <a:p>
            <a:r>
              <a:rPr lang="de-DE" sz="1200" dirty="0" smtClean="0">
                <a:solidFill>
                  <a:srgbClr val="000000"/>
                </a:solidFill>
                <a:cs typeface="Arial"/>
              </a:rPr>
              <a:t>Dr. Werner Andres</a:t>
            </a:r>
          </a:p>
          <a:p>
            <a:r>
              <a:rPr lang="de-DE" sz="1200" dirty="0" smtClean="0">
                <a:solidFill>
                  <a:srgbClr val="000000"/>
                </a:solidFill>
                <a:cs typeface="Arial"/>
              </a:rPr>
              <a:t>Bundesverband Güterkraftverkehr</a:t>
            </a:r>
          </a:p>
          <a:p>
            <a:r>
              <a:rPr lang="de-DE" sz="1200" dirty="0" smtClean="0">
                <a:solidFill>
                  <a:srgbClr val="000000"/>
                </a:solidFill>
                <a:cs typeface="Arial"/>
              </a:rPr>
              <a:t>Logistik und Entsorgung (BGL) e.V.</a:t>
            </a:r>
          </a:p>
          <a:p>
            <a:r>
              <a:rPr lang="de-DE" sz="1200" dirty="0" smtClean="0">
                <a:solidFill>
                  <a:srgbClr val="000000"/>
                </a:solidFill>
                <a:cs typeface="Arial"/>
              </a:rPr>
              <a:t>Breitenbachstr. 1</a:t>
            </a:r>
          </a:p>
          <a:p>
            <a:r>
              <a:rPr lang="de-DE" sz="1200" dirty="0" smtClean="0">
                <a:solidFill>
                  <a:srgbClr val="000000"/>
                </a:solidFill>
                <a:cs typeface="Arial"/>
              </a:rPr>
              <a:t>60487 Frankfurt am Main</a:t>
            </a:r>
          </a:p>
          <a:p>
            <a:endParaRPr lang="de-DE" sz="1200" dirty="0" smtClean="0">
              <a:solidFill>
                <a:srgbClr val="000000"/>
              </a:solidFill>
              <a:cs typeface="Arial"/>
            </a:endParaRPr>
          </a:p>
          <a:p>
            <a:r>
              <a:rPr lang="de-DE" sz="1200" dirty="0" smtClean="0"/>
              <a:t>Renate Bantz</a:t>
            </a:r>
          </a:p>
          <a:p>
            <a:r>
              <a:rPr lang="de-DE" sz="1200" dirty="0" smtClean="0"/>
              <a:t>Berufsgenossenschaft Verkehrs-</a:t>
            </a:r>
          </a:p>
          <a:p>
            <a:r>
              <a:rPr lang="de-DE" sz="1200" dirty="0" err="1" smtClean="0"/>
              <a:t>wirtschaft</a:t>
            </a:r>
            <a:r>
              <a:rPr lang="de-DE" sz="1200" dirty="0" smtClean="0"/>
              <a:t> </a:t>
            </a:r>
            <a:r>
              <a:rPr lang="de-DE" sz="1200" dirty="0"/>
              <a:t>Post-Logistik </a:t>
            </a:r>
            <a:r>
              <a:rPr lang="de-DE" sz="1200" dirty="0" smtClean="0"/>
              <a:t>Tele-</a:t>
            </a:r>
          </a:p>
          <a:p>
            <a:r>
              <a:rPr lang="de-DE" sz="1200" dirty="0" err="1" smtClean="0"/>
              <a:t>kommunikation</a:t>
            </a:r>
            <a:r>
              <a:rPr lang="de-DE" sz="1200" dirty="0" smtClean="0"/>
              <a:t> </a:t>
            </a:r>
            <a:r>
              <a:rPr lang="de-DE" sz="1200" dirty="0"/>
              <a:t>(BG Verkehr)</a:t>
            </a:r>
          </a:p>
          <a:p>
            <a:r>
              <a:rPr lang="de-DE" sz="1200" dirty="0"/>
              <a:t>Gesetzliche </a:t>
            </a:r>
            <a:r>
              <a:rPr lang="de-DE" sz="1200" dirty="0" smtClean="0"/>
              <a:t>Unfallversicherung</a:t>
            </a:r>
          </a:p>
          <a:p>
            <a:r>
              <a:rPr lang="de-DE" sz="1200" dirty="0" smtClean="0"/>
              <a:t>Ottenser </a:t>
            </a:r>
            <a:r>
              <a:rPr lang="de-DE" sz="1200" dirty="0"/>
              <a:t>Hauptstraße 54</a:t>
            </a:r>
          </a:p>
          <a:p>
            <a:r>
              <a:rPr lang="de-DE" sz="1200" dirty="0"/>
              <a:t>22765 </a:t>
            </a:r>
            <a:r>
              <a:rPr lang="de-DE" sz="1200" dirty="0" smtClean="0"/>
              <a:t>Hamburg</a:t>
            </a:r>
          </a:p>
          <a:p>
            <a:endParaRPr lang="de-DE" sz="1200" dirty="0"/>
          </a:p>
          <a:p>
            <a:endParaRPr lang="de-DE" sz="1200" dirty="0"/>
          </a:p>
          <a:p>
            <a:endParaRPr lang="de-DE" sz="1200" dirty="0" smtClean="0"/>
          </a:p>
          <a:p>
            <a:endParaRPr lang="de-DE" sz="1200" dirty="0" smtClean="0"/>
          </a:p>
          <a:p>
            <a:endParaRPr lang="de-DE" sz="1200" dirty="0" smtClean="0"/>
          </a:p>
          <a:p>
            <a:endParaRPr lang="de-DE" sz="1200" dirty="0" smtClean="0"/>
          </a:p>
          <a:p>
            <a:endParaRPr lang="de-DE" sz="1200" dirty="0" smtClean="0"/>
          </a:p>
          <a:p>
            <a:endParaRPr lang="de-DE" sz="1200" dirty="0" smtClean="0"/>
          </a:p>
          <a:p>
            <a:r>
              <a:rPr lang="de-DE" sz="1200" dirty="0" smtClean="0"/>
              <a:t>Stand: September 2018</a:t>
            </a:r>
            <a:endParaRPr lang="de-DE" sz="1200" dirty="0"/>
          </a:p>
        </p:txBody>
      </p:sp>
    </p:spTree>
    <p:extLst>
      <p:ext uri="{BB962C8B-B14F-4D97-AF65-F5344CB8AC3E}">
        <p14:creationId xmlns:p14="http://schemas.microsoft.com/office/powerpoint/2010/main" val="3057944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Schlafbedürfnis des Menschen II.</a:t>
            </a:r>
            <a:endParaRPr lang="de-DE" dirty="0"/>
          </a:p>
        </p:txBody>
      </p:sp>
      <p:sp>
        <p:nvSpPr>
          <p:cNvPr id="3" name="Inhaltsplatzhalter 2"/>
          <p:cNvSpPr>
            <a:spLocks noGrp="1"/>
          </p:cNvSpPr>
          <p:nvPr>
            <p:ph idx="1"/>
          </p:nvPr>
        </p:nvSpPr>
        <p:spPr>
          <a:xfrm>
            <a:off x="153842" y="2105987"/>
            <a:ext cx="3602233" cy="2304377"/>
          </a:xfrm>
        </p:spPr>
        <p:txBody>
          <a:bodyPr>
            <a:normAutofit/>
          </a:bodyPr>
          <a:lstStyle/>
          <a:p>
            <a:pPr algn="just" defTabSz="179388">
              <a:buFont typeface="Arial" panose="020B0604020202020204" pitchFamily="34" charset="0"/>
              <a:buChar char="•"/>
            </a:pPr>
            <a:r>
              <a:rPr lang="de-DE" dirty="0" smtClean="0"/>
              <a:t> 	</a:t>
            </a:r>
            <a:r>
              <a:rPr lang="de-DE" b="1" dirty="0" smtClean="0"/>
              <a:t>81 % </a:t>
            </a:r>
            <a:r>
              <a:rPr lang="de-DE" dirty="0" smtClean="0"/>
              <a:t>der Deutschen schlafen</a:t>
            </a:r>
            <a:br>
              <a:rPr lang="de-DE" dirty="0" smtClean="0"/>
            </a:br>
            <a:r>
              <a:rPr lang="de-DE" dirty="0" smtClean="0"/>
              <a:t>	täglich zwischen 6 und 8 Stunden.</a:t>
            </a:r>
          </a:p>
          <a:p>
            <a:pPr algn="just" defTabSz="179388"/>
            <a:r>
              <a:rPr lang="de-DE" dirty="0" smtClean="0"/>
              <a:t>	= 2.200 bis 3.000 Stunden bzw. </a:t>
            </a:r>
            <a:r>
              <a:rPr lang="de-DE" dirty="0"/>
              <a:t/>
            </a:r>
            <a:br>
              <a:rPr lang="de-DE" dirty="0"/>
            </a:br>
            <a:r>
              <a:rPr lang="de-DE" dirty="0" smtClean="0"/>
              <a:t>   92 bis 125 Tage im Jahr</a:t>
            </a:r>
          </a:p>
          <a:p>
            <a:pPr algn="just"/>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7</a:t>
            </a:fld>
            <a:endParaRPr lang="de-DE" dirty="0"/>
          </a:p>
        </p:txBody>
      </p:sp>
      <p:sp>
        <p:nvSpPr>
          <p:cNvPr id="5" name="Textfeld 4"/>
          <p:cNvSpPr txBox="1"/>
          <p:nvPr/>
        </p:nvSpPr>
        <p:spPr>
          <a:xfrm>
            <a:off x="5705476" y="5314950"/>
            <a:ext cx="3257550" cy="246221"/>
          </a:xfrm>
          <a:prstGeom prst="rect">
            <a:avLst/>
          </a:prstGeom>
          <a:noFill/>
        </p:spPr>
        <p:txBody>
          <a:bodyPr wrap="square" rtlCol="0">
            <a:spAutoFit/>
          </a:bodyPr>
          <a:lstStyle/>
          <a:p>
            <a:pPr algn="r"/>
            <a:r>
              <a:rPr lang="de-DE" sz="1000" dirty="0" smtClean="0"/>
              <a:t>Quelle: Robert Koch-Institut (2013)</a:t>
            </a:r>
            <a:endParaRPr lang="de-DE" sz="1000" dirty="0"/>
          </a:p>
        </p:txBody>
      </p:sp>
      <p:graphicFrame>
        <p:nvGraphicFramePr>
          <p:cNvPr id="8" name="Diagramm 7"/>
          <p:cNvGraphicFramePr/>
          <p:nvPr>
            <p:extLst>
              <p:ext uri="{D42A27DB-BD31-4B8C-83A1-F6EECF244321}">
                <p14:modId xmlns:p14="http://schemas.microsoft.com/office/powerpoint/2010/main" val="3849806756"/>
              </p:ext>
            </p:extLst>
          </p:nvPr>
        </p:nvGraphicFramePr>
        <p:xfrm>
          <a:off x="3770443" y="1469203"/>
          <a:ext cx="5249732" cy="37305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96378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4486987" y="3174137"/>
            <a:ext cx="4167077" cy="1323439"/>
          </a:xfrm>
          <a:prstGeom prst="rect">
            <a:avLst/>
          </a:prstGeom>
        </p:spPr>
        <p:txBody>
          <a:bodyPr wrap="square">
            <a:spAutoFit/>
          </a:bodyPr>
          <a:lstStyle/>
          <a:p>
            <a:r>
              <a:rPr lang="de-DE" sz="1600" dirty="0">
                <a:solidFill>
                  <a:schemeClr val="accent1"/>
                </a:solidFill>
                <a:cs typeface="Arial"/>
              </a:rPr>
              <a:t>Deutsche Gesellschaft </a:t>
            </a:r>
            <a:r>
              <a:rPr lang="de-DE" sz="1600" dirty="0" smtClean="0">
                <a:solidFill>
                  <a:schemeClr val="accent1"/>
                </a:solidFill>
                <a:cs typeface="Arial"/>
              </a:rPr>
              <a:t> für Schlafforschung </a:t>
            </a:r>
            <a:r>
              <a:rPr lang="de-DE" sz="1600" dirty="0">
                <a:solidFill>
                  <a:schemeClr val="accent1"/>
                </a:solidFill>
                <a:cs typeface="Arial"/>
              </a:rPr>
              <a:t>und </a:t>
            </a:r>
            <a:r>
              <a:rPr lang="de-DE" sz="1600" dirty="0" smtClean="0">
                <a:solidFill>
                  <a:schemeClr val="accent1"/>
                </a:solidFill>
                <a:cs typeface="Arial"/>
              </a:rPr>
              <a:t>Schlafmedizin (DGSM</a:t>
            </a:r>
            <a:r>
              <a:rPr lang="de-DE" sz="1600" dirty="0">
                <a:solidFill>
                  <a:schemeClr val="accent1"/>
                </a:solidFill>
                <a:cs typeface="Arial"/>
              </a:rPr>
              <a:t>)</a:t>
            </a:r>
          </a:p>
          <a:p>
            <a:r>
              <a:rPr lang="de-DE" sz="1600" dirty="0" err="1">
                <a:solidFill>
                  <a:schemeClr val="accent1"/>
                </a:solidFill>
              </a:rPr>
              <a:t>Schimmelpfengstraße</a:t>
            </a:r>
            <a:r>
              <a:rPr lang="de-DE" sz="1600" dirty="0">
                <a:solidFill>
                  <a:schemeClr val="accent1"/>
                </a:solidFill>
              </a:rPr>
              <a:t> 6</a:t>
            </a:r>
          </a:p>
          <a:p>
            <a:r>
              <a:rPr lang="de-DE" sz="1600" dirty="0">
                <a:solidFill>
                  <a:schemeClr val="accent1"/>
                </a:solidFill>
              </a:rPr>
              <a:t>34613 Schwalmstadt-</a:t>
            </a:r>
            <a:r>
              <a:rPr lang="de-DE" sz="1600" dirty="0" err="1">
                <a:solidFill>
                  <a:schemeClr val="accent1"/>
                </a:solidFill>
              </a:rPr>
              <a:t>Treysa</a:t>
            </a:r>
            <a:endParaRPr lang="de-DE" sz="1600" dirty="0">
              <a:solidFill>
                <a:schemeClr val="accent1"/>
              </a:solidFill>
            </a:endParaRPr>
          </a:p>
          <a:p>
            <a:r>
              <a:rPr lang="de-DE" sz="1600" dirty="0">
                <a:solidFill>
                  <a:schemeClr val="accent1"/>
                </a:solidFill>
                <a:hlinkClick r:id="rId3"/>
              </a:rPr>
              <a:t>www.dgsm.de</a:t>
            </a:r>
            <a:endParaRPr lang="de-DE" sz="1600" dirty="0">
              <a:solidFill>
                <a:schemeClr val="accent1"/>
              </a:solidFill>
            </a:endParaRPr>
          </a:p>
        </p:txBody>
      </p:sp>
      <p:sp>
        <p:nvSpPr>
          <p:cNvPr id="7" name="Bildplatzhalter 2"/>
          <p:cNvSpPr>
            <a:spLocks noGrp="1"/>
          </p:cNvSpPr>
          <p:nvPr>
            <p:ph type="pic" sz="quarter" idx="10"/>
          </p:nvPr>
        </p:nvSpPr>
        <p:spPr>
          <a:xfrm>
            <a:off x="160338" y="160867"/>
            <a:ext cx="8823325" cy="1558346"/>
          </a:xfrm>
        </p:spPr>
      </p:sp>
      <p:sp>
        <p:nvSpPr>
          <p:cNvPr id="12" name="Rechteck 11"/>
          <p:cNvSpPr/>
          <p:nvPr/>
        </p:nvSpPr>
        <p:spPr>
          <a:xfrm>
            <a:off x="374677" y="3174137"/>
            <a:ext cx="3905250" cy="1569660"/>
          </a:xfrm>
          <a:prstGeom prst="rect">
            <a:avLst/>
          </a:prstGeom>
        </p:spPr>
        <p:txBody>
          <a:bodyPr wrap="square">
            <a:spAutoFit/>
          </a:bodyPr>
          <a:lstStyle/>
          <a:p>
            <a:r>
              <a:rPr lang="de-DE" sz="1600" dirty="0" smtClean="0">
                <a:solidFill>
                  <a:schemeClr val="accent1"/>
                </a:solidFill>
                <a:cs typeface="Arial"/>
              </a:rPr>
              <a:t>Deutscher </a:t>
            </a:r>
            <a:r>
              <a:rPr lang="de-DE" sz="1600" dirty="0">
                <a:solidFill>
                  <a:schemeClr val="accent1"/>
                </a:solidFill>
                <a:cs typeface="Arial"/>
              </a:rPr>
              <a:t>Verkehrssicherheitsrat </a:t>
            </a:r>
            <a:endParaRPr lang="de-DE" sz="1600" dirty="0" smtClean="0">
              <a:solidFill>
                <a:schemeClr val="accent1"/>
              </a:solidFill>
              <a:cs typeface="Arial"/>
            </a:endParaRPr>
          </a:p>
          <a:p>
            <a:r>
              <a:rPr lang="de-DE" sz="1600" dirty="0" smtClean="0">
                <a:solidFill>
                  <a:schemeClr val="accent1"/>
                </a:solidFill>
                <a:cs typeface="Arial"/>
              </a:rPr>
              <a:t>(</a:t>
            </a:r>
            <a:r>
              <a:rPr lang="de-DE" sz="1600" dirty="0">
                <a:solidFill>
                  <a:schemeClr val="accent1"/>
                </a:solidFill>
                <a:cs typeface="Arial"/>
              </a:rPr>
              <a:t>DVR) e.V.</a:t>
            </a:r>
            <a:br>
              <a:rPr lang="de-DE" sz="1600" dirty="0">
                <a:solidFill>
                  <a:schemeClr val="accent1"/>
                </a:solidFill>
                <a:cs typeface="Arial"/>
              </a:rPr>
            </a:br>
            <a:r>
              <a:rPr lang="de-DE" sz="1600" dirty="0">
                <a:solidFill>
                  <a:schemeClr val="accent1"/>
                </a:solidFill>
                <a:cs typeface="Arial"/>
              </a:rPr>
              <a:t>Auguststr. 29</a:t>
            </a:r>
            <a:br>
              <a:rPr lang="de-DE" sz="1600" dirty="0">
                <a:solidFill>
                  <a:schemeClr val="accent1"/>
                </a:solidFill>
                <a:cs typeface="Arial"/>
              </a:rPr>
            </a:br>
            <a:r>
              <a:rPr lang="de-DE" sz="1600" dirty="0">
                <a:solidFill>
                  <a:schemeClr val="accent1"/>
                </a:solidFill>
                <a:cs typeface="Arial"/>
              </a:rPr>
              <a:t>53229 Bonn</a:t>
            </a:r>
            <a:br>
              <a:rPr lang="de-DE" sz="1600" dirty="0">
                <a:solidFill>
                  <a:schemeClr val="accent1"/>
                </a:solidFill>
                <a:cs typeface="Arial"/>
              </a:rPr>
            </a:br>
            <a:r>
              <a:rPr lang="de-DE" sz="1600" dirty="0">
                <a:solidFill>
                  <a:srgbClr val="000000"/>
                </a:solidFill>
                <a:cs typeface="Arial"/>
                <a:hlinkClick r:id="rId4"/>
              </a:rPr>
              <a:t>www.dvr.de</a:t>
            </a:r>
            <a:r>
              <a:rPr lang="de-DE" sz="1600" dirty="0">
                <a:solidFill>
                  <a:srgbClr val="000000"/>
                </a:solidFill>
                <a:cs typeface="Arial"/>
              </a:rPr>
              <a:t> </a:t>
            </a:r>
            <a:br>
              <a:rPr lang="de-DE" sz="1600" dirty="0">
                <a:solidFill>
                  <a:srgbClr val="000000"/>
                </a:solidFill>
                <a:cs typeface="Arial"/>
              </a:rPr>
            </a:br>
            <a:endParaRPr lang="de-DE" sz="1600" dirty="0">
              <a:solidFill>
                <a:srgbClr val="000000"/>
              </a:solidFil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Schlafbedürfnis des Menschen III.</a:t>
            </a:r>
            <a:endParaRPr lang="de-DE" dirty="0"/>
          </a:p>
        </p:txBody>
      </p:sp>
      <p:sp>
        <p:nvSpPr>
          <p:cNvPr id="3" name="Inhaltsplatzhalter 2"/>
          <p:cNvSpPr>
            <a:spLocks noGrp="1"/>
          </p:cNvSpPr>
          <p:nvPr>
            <p:ph idx="1"/>
          </p:nvPr>
        </p:nvSpPr>
        <p:spPr>
          <a:xfrm>
            <a:off x="161539" y="2124440"/>
            <a:ext cx="8821594" cy="3147984"/>
          </a:xfrm>
        </p:spPr>
        <p:txBody>
          <a:bodyPr>
            <a:normAutofit/>
          </a:bodyPr>
          <a:lstStyle/>
          <a:p>
            <a:pPr marL="0" lvl="1" indent="0">
              <a:buNone/>
            </a:pPr>
            <a:r>
              <a:rPr lang="de-DE" sz="3200" dirty="0" smtClean="0">
                <a:solidFill>
                  <a:schemeClr val="accent1"/>
                </a:solidFill>
              </a:rPr>
              <a:t>Und wie viele Stunden Schlaf sind optimal? </a:t>
            </a:r>
          </a:p>
          <a:p>
            <a:pPr marL="0" lvl="1" indent="0">
              <a:buNone/>
            </a:pPr>
            <a:endParaRPr lang="de-DE" dirty="0" smtClean="0"/>
          </a:p>
          <a:p>
            <a:pPr marL="0" lvl="1" indent="0">
              <a:buNone/>
            </a:pPr>
            <a:r>
              <a:rPr lang="de-DE" dirty="0" smtClean="0"/>
              <a:t>Bitte schätzen Sie</a:t>
            </a:r>
            <a:r>
              <a:rPr lang="de-DE" b="1" dirty="0" smtClean="0"/>
              <a:t>.</a:t>
            </a:r>
          </a:p>
          <a:p>
            <a:pPr marL="0" lvl="1" indent="0">
              <a:buNone/>
            </a:pPr>
            <a:endParaRPr lang="de-DE" dirty="0"/>
          </a:p>
          <a:p>
            <a:pPr lvl="4">
              <a:buFont typeface="Arial"/>
              <a:buChar char="•"/>
            </a:pPr>
            <a:r>
              <a:rPr lang="de-DE" dirty="0" smtClean="0"/>
              <a:t>  </a:t>
            </a:r>
            <a:r>
              <a:rPr lang="de-DE" dirty="0"/>
              <a:t>4 Stunden</a:t>
            </a:r>
          </a:p>
          <a:p>
            <a:pPr lvl="4">
              <a:buFont typeface="Arial"/>
              <a:buChar char="•"/>
            </a:pPr>
            <a:r>
              <a:rPr lang="de-DE" dirty="0"/>
              <a:t>  6 Stunden</a:t>
            </a:r>
          </a:p>
          <a:p>
            <a:pPr lvl="4">
              <a:buFont typeface="Arial"/>
              <a:buChar char="•"/>
            </a:pPr>
            <a:r>
              <a:rPr lang="de-DE" dirty="0"/>
              <a:t>  8 Stunden</a:t>
            </a:r>
          </a:p>
          <a:p>
            <a:pPr lvl="4">
              <a:buFont typeface="Arial"/>
              <a:buChar char="•"/>
            </a:pPr>
            <a:r>
              <a:rPr lang="de-DE" dirty="0"/>
              <a:t>10 Stunden</a:t>
            </a:r>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8</a:t>
            </a:fld>
            <a:endParaRPr lang="de-DE" dirty="0"/>
          </a:p>
        </p:txBody>
      </p:sp>
      <p:sp>
        <p:nvSpPr>
          <p:cNvPr id="7"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extLst>
      <p:ext uri="{BB962C8B-B14F-4D97-AF65-F5344CB8AC3E}">
        <p14:creationId xmlns:p14="http://schemas.microsoft.com/office/powerpoint/2010/main" val="4206373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Schlafbedürfnis des Menschen IIII.</a:t>
            </a:r>
            <a:endParaRPr lang="de-DE" dirty="0"/>
          </a:p>
        </p:txBody>
      </p:sp>
      <p:sp>
        <p:nvSpPr>
          <p:cNvPr id="3" name="Inhaltsplatzhalter 2"/>
          <p:cNvSpPr>
            <a:spLocks noGrp="1"/>
          </p:cNvSpPr>
          <p:nvPr>
            <p:ph idx="1"/>
          </p:nvPr>
        </p:nvSpPr>
        <p:spPr>
          <a:xfrm>
            <a:off x="149663" y="1839432"/>
            <a:ext cx="8821594" cy="2519124"/>
          </a:xfrm>
        </p:spPr>
        <p:txBody>
          <a:bodyPr>
            <a:noAutofit/>
          </a:bodyPr>
          <a:lstStyle/>
          <a:p>
            <a:pPr marL="0" lvl="1" indent="0" algn="ctr">
              <a:buNone/>
            </a:pPr>
            <a:r>
              <a:rPr lang="de-DE" sz="3200" dirty="0" smtClean="0">
                <a:solidFill>
                  <a:schemeClr val="accent1"/>
                </a:solidFill>
              </a:rPr>
              <a:t>„Die optimale Schlafmenge </a:t>
            </a:r>
            <a:br>
              <a:rPr lang="de-DE" sz="3200" dirty="0" smtClean="0">
                <a:solidFill>
                  <a:schemeClr val="accent1"/>
                </a:solidFill>
              </a:rPr>
            </a:br>
            <a:r>
              <a:rPr lang="de-DE" sz="3200" dirty="0" smtClean="0">
                <a:solidFill>
                  <a:schemeClr val="accent1"/>
                </a:solidFill>
              </a:rPr>
              <a:t>ist dann erlangt, wenn man sich am </a:t>
            </a:r>
            <a:r>
              <a:rPr lang="de-DE" sz="3200" dirty="0" err="1" smtClean="0">
                <a:solidFill>
                  <a:schemeClr val="accent1"/>
                </a:solidFill>
              </a:rPr>
              <a:t>nächs</a:t>
            </a:r>
            <a:r>
              <a:rPr lang="de-DE" sz="3200" dirty="0" smtClean="0">
                <a:solidFill>
                  <a:schemeClr val="accent1"/>
                </a:solidFill>
              </a:rPr>
              <a:t>-</a:t>
            </a:r>
            <a:br>
              <a:rPr lang="de-DE" sz="3200" dirty="0" smtClean="0">
                <a:solidFill>
                  <a:schemeClr val="accent1"/>
                </a:solidFill>
              </a:rPr>
            </a:br>
            <a:r>
              <a:rPr lang="de-DE" sz="3200" dirty="0" err="1" smtClean="0">
                <a:solidFill>
                  <a:schemeClr val="accent1"/>
                </a:solidFill>
              </a:rPr>
              <a:t>ten</a:t>
            </a:r>
            <a:r>
              <a:rPr lang="de-DE" sz="3200" dirty="0" smtClean="0">
                <a:solidFill>
                  <a:schemeClr val="accent1"/>
                </a:solidFill>
              </a:rPr>
              <a:t> Tag ausgeschlafen, leistungsfähig und emotional ausgeglichen fühlt.“</a:t>
            </a:r>
          </a:p>
        </p:txBody>
      </p:sp>
      <p:sp>
        <p:nvSpPr>
          <p:cNvPr id="4" name="Foliennummernplatzhalter 3"/>
          <p:cNvSpPr>
            <a:spLocks noGrp="1"/>
          </p:cNvSpPr>
          <p:nvPr>
            <p:ph type="sldNum" sz="quarter" idx="12"/>
          </p:nvPr>
        </p:nvSpPr>
        <p:spPr/>
        <p:txBody>
          <a:bodyPr/>
          <a:lstStyle/>
          <a:p>
            <a:fld id="{C14075F3-F5BF-419D-BE50-EBF9B68250F3}" type="slidenum">
              <a:rPr lang="de-DE" smtClean="0"/>
              <a:pPr/>
              <a:t>9</a:t>
            </a:fld>
            <a:endParaRPr lang="de-DE" dirty="0"/>
          </a:p>
        </p:txBody>
      </p:sp>
      <p:sp>
        <p:nvSpPr>
          <p:cNvPr id="7" name="Textfeld 6"/>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spTree>
    <p:extLst>
      <p:ext uri="{BB962C8B-B14F-4D97-AF65-F5344CB8AC3E}">
        <p14:creationId xmlns:p14="http://schemas.microsoft.com/office/powerpoint/2010/main" val="24860856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DESTYLE" val="CoverPage"/>
</p:tagLst>
</file>

<file path=ppt/theme/theme1.xml><?xml version="1.0" encoding="utf-8"?>
<a:theme xmlns:a="http://schemas.openxmlformats.org/drawingml/2006/main" name="dvr_praesentation_uk_mit_foerderung_ministerium">
  <a:themeElements>
    <a:clrScheme name="DVR 2016 Blue">
      <a:dk1>
        <a:sysClr val="windowText" lastClr="000000"/>
      </a:dk1>
      <a:lt1>
        <a:sysClr val="window" lastClr="FFFFFF"/>
      </a:lt1>
      <a:dk2>
        <a:srgbClr val="595959"/>
      </a:dk2>
      <a:lt2>
        <a:srgbClr val="CCCCCC"/>
      </a:lt2>
      <a:accent1>
        <a:srgbClr val="11275D"/>
      </a:accent1>
      <a:accent2>
        <a:srgbClr val="58678D"/>
      </a:accent2>
      <a:accent3>
        <a:srgbClr val="A0A9BE"/>
      </a:accent3>
      <a:accent4>
        <a:srgbClr val="E7E9EE"/>
      </a:accent4>
      <a:accent5>
        <a:srgbClr val="9F9F9F"/>
      </a:accent5>
      <a:accent6>
        <a:srgbClr val="CCCCCC"/>
      </a:accent6>
      <a:hlink>
        <a:srgbClr val="11275D"/>
      </a:hlink>
      <a:folHlink>
        <a:srgbClr val="9F9F9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DVR_Vorlage_2016.potx" id="{08C5B518-5ABD-4C3A-B086-73F2084CADBD}" vid="{AACE6BD9-3207-4C63-85AD-1C03E009CF6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dvr_praesentation_uk_mit_foerderung_ministerium</Template>
  <TotalTime>0</TotalTime>
  <Words>7541</Words>
  <Application>Microsoft Macintosh PowerPoint</Application>
  <PresentationFormat>Bildschirmpräsentation (4:3)</PresentationFormat>
  <Paragraphs>941</Paragraphs>
  <Slides>70</Slides>
  <Notes>62</Notes>
  <HiddenSlides>0</HiddenSlides>
  <MMClips>3</MMClips>
  <ScaleCrop>false</ScaleCrop>
  <HeadingPairs>
    <vt:vector size="4" baseType="variant">
      <vt:variant>
        <vt:lpstr>Design</vt:lpstr>
      </vt:variant>
      <vt:variant>
        <vt:i4>1</vt:i4>
      </vt:variant>
      <vt:variant>
        <vt:lpstr>Folientitel</vt:lpstr>
      </vt:variant>
      <vt:variant>
        <vt:i4>70</vt:i4>
      </vt:variant>
    </vt:vector>
  </HeadingPairs>
  <TitlesOfParts>
    <vt:vector size="71" baseType="lpstr">
      <vt:lpstr>dvr_praesentation_uk_mit_foerderung_ministerium</vt:lpstr>
      <vt:lpstr>Lass Müdigkeit nicht ans Steuer. Schulungsmaterial für Berufskraftfahrer/innen zu Müdigkeit am Steuer.</vt:lpstr>
      <vt:lpstr>PowerPoint-Präsentation</vt:lpstr>
      <vt:lpstr>  Einleitung.</vt:lpstr>
      <vt:lpstr>Agenda.</vt:lpstr>
      <vt:lpstr>Relevanz des Schlafes.</vt:lpstr>
      <vt:lpstr>Schlafbedürfnis des Menschen I.</vt:lpstr>
      <vt:lpstr>Schlafbedürfnis des Menschen II.</vt:lpstr>
      <vt:lpstr>Schlafbedürfnis des Menschen III.</vt:lpstr>
      <vt:lpstr>Schlafbedürfnis des Menschen IIII.</vt:lpstr>
      <vt:lpstr>Einflussfaktoren auf das Schlafbedürfnis.</vt:lpstr>
      <vt:lpstr>Agenda.</vt:lpstr>
      <vt:lpstr>PowerPoint-Präsentation</vt:lpstr>
      <vt:lpstr>PowerPoint-Präsentation</vt:lpstr>
      <vt:lpstr>Begriff des ungewollten Einschlafens.</vt:lpstr>
      <vt:lpstr>Verbreitung von Müdigkeit am Steuer.</vt:lpstr>
      <vt:lpstr>Müdigkeit am Steuer in Europa.</vt:lpstr>
      <vt:lpstr>Ergebnisse zu Müdigkeit am Steuer.</vt:lpstr>
      <vt:lpstr>Fahrer/innen unterschätzen die Gefahr.</vt:lpstr>
      <vt:lpstr>Fahrer/innen nutzen falsche Tricks.</vt:lpstr>
      <vt:lpstr>PowerPoint-Präsentation</vt:lpstr>
      <vt:lpstr>Lkw-Fahrer/innen machen Pause.</vt:lpstr>
      <vt:lpstr>Lkw-Fahrer/innen wünschen sich mehr Zeit.</vt:lpstr>
      <vt:lpstr>Agenda.</vt:lpstr>
      <vt:lpstr>Gefahr von Müdigkeit am Steuer.</vt:lpstr>
      <vt:lpstr>Schlafmangel erhöht das Unfallrisiko I.</vt:lpstr>
      <vt:lpstr>Wirkung von Müdigkeit am Steuer.</vt:lpstr>
      <vt:lpstr>Gefahr des ungewollten Einschlafens I.</vt:lpstr>
      <vt:lpstr>Gefahr des ungewollten Einschlafens II.</vt:lpstr>
      <vt:lpstr>Gefahr des Sekundenschlafs. </vt:lpstr>
      <vt:lpstr>Agenda.</vt:lpstr>
      <vt:lpstr>PowerPoint-Präsentation</vt:lpstr>
      <vt:lpstr>Ursachen für Müdigkeit am Steuer I.</vt:lpstr>
      <vt:lpstr>Ursachen für Müdigkeit am Steuer II.</vt:lpstr>
      <vt:lpstr>PowerPoint-Präsentation</vt:lpstr>
      <vt:lpstr>PowerPoint-Präsentation</vt:lpstr>
      <vt:lpstr>Schlafmangel als Ursache.</vt:lpstr>
      <vt:lpstr>Verbreitung von Schlafstörungen.</vt:lpstr>
      <vt:lpstr>Risikofaktoren für Schlafstörungen.</vt:lpstr>
      <vt:lpstr>Beispiele für Schlafkrankheiten.</vt:lpstr>
      <vt:lpstr>Exkurs „Schlafapnoe“.</vt:lpstr>
      <vt:lpstr>Diagnose der Schlafapnoe.</vt:lpstr>
      <vt:lpstr>Behandlung der obstruktiven Schlafapnoe.</vt:lpstr>
      <vt:lpstr>Folgen unbehandelter Schlafapnoe. </vt:lpstr>
      <vt:lpstr>PowerPoint-Präsentation</vt:lpstr>
      <vt:lpstr>Agenda.</vt:lpstr>
      <vt:lpstr>PowerPoint-Präsentation</vt:lpstr>
      <vt:lpstr>PowerPoint-Präsentation</vt:lpstr>
      <vt:lpstr>PowerPoint-Präsentation</vt:lpstr>
      <vt:lpstr>PowerPoint-Präsentation</vt:lpstr>
      <vt:lpstr>Berücksichtigung des Schlaftyps.</vt:lpstr>
      <vt:lpstr>PowerPoint-Präsentation</vt:lpstr>
      <vt:lpstr>PowerPoint-Präsentation</vt:lpstr>
      <vt:lpstr>Anzeichen von Müdigkeit.</vt:lpstr>
      <vt:lpstr>Pause mit Kurzschlaf oder Bewegung.</vt:lpstr>
      <vt:lpstr>Tipps für erholsamen Kurzschlaf.</vt:lpstr>
      <vt:lpstr>Tipps für aktivierende Bewegung.</vt:lpstr>
      <vt:lpstr>PowerPoint-Präsentation</vt:lpstr>
      <vt:lpstr>Konsequenzen von Müdigkeit am Steuer I.</vt:lpstr>
      <vt:lpstr>Agenda.</vt:lpstr>
      <vt:lpstr>Kampagne des DVR. </vt:lpstr>
      <vt:lpstr>Ziele &amp; Zielgruppen der Kampagne.</vt:lpstr>
      <vt:lpstr>Botschaften der Kampagne.</vt:lpstr>
      <vt:lpstr>Aktionsmaterialien zur Kampagne.</vt:lpstr>
      <vt:lpstr>Online-Kommunikation zur Kampagne. </vt:lpstr>
      <vt:lpstr>PowerPoint-Präsentation</vt:lpstr>
      <vt:lpstr>PowerPoint-Präsentation</vt:lpstr>
      <vt:lpstr>PowerPoint-Präsentation</vt:lpstr>
      <vt:lpstr>Weiterführende Informationen.</vt:lpstr>
      <vt:lpstr>Impressum.</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boerries</dc:creator>
  <cp:lastModifiedBy>Ralf Bussmann</cp:lastModifiedBy>
  <cp:revision>2290</cp:revision>
  <dcterms:created xsi:type="dcterms:W3CDTF">2018-05-15T14:07:16Z</dcterms:created>
  <dcterms:modified xsi:type="dcterms:W3CDTF">2018-11-20T09:18:14Z</dcterms:modified>
</cp:coreProperties>
</file>